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05" r:id="rId3"/>
    <p:sldMasterId id="2147483714" r:id="rId4"/>
    <p:sldMasterId id="2147483726" r:id="rId5"/>
  </p:sldMasterIdLst>
  <p:notesMasterIdLst>
    <p:notesMasterId r:id="rId43"/>
  </p:notesMasterIdLst>
  <p:handoutMasterIdLst>
    <p:handoutMasterId r:id="rId44"/>
  </p:handoutMasterIdLst>
  <p:sldIdLst>
    <p:sldId id="593" r:id="rId6"/>
    <p:sldId id="730" r:id="rId7"/>
    <p:sldId id="721" r:id="rId8"/>
    <p:sldId id="722" r:id="rId9"/>
    <p:sldId id="681" r:id="rId10"/>
    <p:sldId id="680" r:id="rId11"/>
    <p:sldId id="678" r:id="rId12"/>
    <p:sldId id="727" r:id="rId13"/>
    <p:sldId id="728" r:id="rId14"/>
    <p:sldId id="729" r:id="rId15"/>
    <p:sldId id="703" r:id="rId16"/>
    <p:sldId id="704" r:id="rId17"/>
    <p:sldId id="705" r:id="rId18"/>
    <p:sldId id="706" r:id="rId19"/>
    <p:sldId id="707" r:id="rId20"/>
    <p:sldId id="685" r:id="rId21"/>
    <p:sldId id="708" r:id="rId22"/>
    <p:sldId id="689" r:id="rId23"/>
    <p:sldId id="697" r:id="rId24"/>
    <p:sldId id="723" r:id="rId25"/>
    <p:sldId id="696" r:id="rId26"/>
    <p:sldId id="709" r:id="rId27"/>
    <p:sldId id="710" r:id="rId28"/>
    <p:sldId id="695" r:id="rId29"/>
    <p:sldId id="711" r:id="rId30"/>
    <p:sldId id="712" r:id="rId31"/>
    <p:sldId id="694" r:id="rId32"/>
    <p:sldId id="693" r:id="rId33"/>
    <p:sldId id="692" r:id="rId34"/>
    <p:sldId id="691" r:id="rId35"/>
    <p:sldId id="690" r:id="rId36"/>
    <p:sldId id="687" r:id="rId37"/>
    <p:sldId id="726" r:id="rId38"/>
    <p:sldId id="725" r:id="rId39"/>
    <p:sldId id="716" r:id="rId40"/>
    <p:sldId id="719" r:id="rId41"/>
    <p:sldId id="666" r:id="rId4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f Tuğçe Katırcıoğlu" initials="" lastIdx="0" clrIdx="0"/>
  <p:cmAuthor id="2" name="Mustafa Şen" initials="MŞ" lastIdx="0" clrIdx="1">
    <p:extLst/>
  </p:cmAuthor>
  <p:cmAuthor id="3" name="Onur Polat" initials="OP"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8C211B"/>
    <a:srgbClr val="FFF2EC"/>
    <a:srgbClr val="C8A0BA"/>
    <a:srgbClr val="940803"/>
    <a:srgbClr val="5857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ema Uygulanmış Stil 2 - Vurgu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Koyu Stil 2 - Vurgu 1/Vurgu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2838BEF-8BB2-4498-84A7-C5851F593DF1}" styleName="Orta Stil 4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94" autoAdjust="0"/>
    <p:restoredTop sz="86421" autoAdjust="0"/>
  </p:normalViewPr>
  <p:slideViewPr>
    <p:cSldViewPr>
      <p:cViewPr varScale="1">
        <p:scale>
          <a:sx n="100" d="100"/>
          <a:sy n="100" d="100"/>
        </p:scale>
        <p:origin x="2154" y="96"/>
      </p:cViewPr>
      <p:guideLst>
        <p:guide orient="horz" pos="2160"/>
        <p:guide pos="2880"/>
      </p:guideLst>
    </p:cSldViewPr>
  </p:slideViewPr>
  <p:outlineViewPr>
    <p:cViewPr>
      <p:scale>
        <a:sx n="33" d="100"/>
        <a:sy n="33" d="100"/>
      </p:scale>
      <p:origin x="0" y="-12108"/>
    </p:cViewPr>
  </p:outlineViewPr>
  <p:notesTextViewPr>
    <p:cViewPr>
      <p:scale>
        <a:sx n="100" d="100"/>
        <a:sy n="100" d="100"/>
      </p:scale>
      <p:origin x="0" y="0"/>
    </p:cViewPr>
  </p:notesTextViewPr>
  <p:sorterViewPr>
    <p:cViewPr>
      <p:scale>
        <a:sx n="152" d="100"/>
        <a:sy n="152"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commentAuthors" Target="commentAuthors.xml"/><Relationship Id="rId5" Type="http://schemas.openxmlformats.org/officeDocument/2006/relationships/slideMaster" Target="slideMasters/slideMaster3.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handoutMaster" Target="handoutMasters/handoutMaster1.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5BA25E6D-8DCA-43D6-A34A-57E86AAA6364}" type="datetimeFigureOut">
              <a:rPr lang="tr-TR" smtClean="0"/>
              <a:pPr/>
              <a:t>27.06.2019</a:t>
            </a:fld>
            <a:endParaRPr lang="tr-TR"/>
          </a:p>
        </p:txBody>
      </p:sp>
      <p:sp>
        <p:nvSpPr>
          <p:cNvPr id="4" name="3 Altbilgi Yer Tutucusu"/>
          <p:cNvSpPr>
            <a:spLocks noGrp="1"/>
          </p:cNvSpPr>
          <p:nvPr>
            <p:ph type="ftr" sz="quarter" idx="2"/>
          </p:nvPr>
        </p:nvSpPr>
        <p:spPr>
          <a:xfrm>
            <a:off x="1" y="9428584"/>
            <a:ext cx="2945659" cy="496332"/>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50444" y="9428584"/>
            <a:ext cx="2945659" cy="496332"/>
          </a:xfrm>
          <a:prstGeom prst="rect">
            <a:avLst/>
          </a:prstGeom>
        </p:spPr>
        <p:txBody>
          <a:bodyPr vert="horz" lIns="91440" tIns="45720" rIns="91440" bIns="45720" rtlCol="0" anchor="b"/>
          <a:lstStyle>
            <a:lvl1pPr algn="r">
              <a:defRPr sz="1200"/>
            </a:lvl1pPr>
          </a:lstStyle>
          <a:p>
            <a:fld id="{108357A3-4354-4B85-A95E-83AEA469182D}" type="slidenum">
              <a:rPr lang="tr-TR" smtClean="0"/>
              <a:pPr/>
              <a:t>‹#›</a:t>
            </a:fld>
            <a:endParaRPr lang="tr-TR"/>
          </a:p>
        </p:txBody>
      </p:sp>
    </p:spTree>
    <p:extLst>
      <p:ext uri="{BB962C8B-B14F-4D97-AF65-F5344CB8AC3E}">
        <p14:creationId xmlns:p14="http://schemas.microsoft.com/office/powerpoint/2010/main" val="18680542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E31BE53C-D452-4A67-B9DF-56B6B9C29657}" type="datetimeFigureOut">
              <a:rPr lang="tr-TR" smtClean="0"/>
              <a:pPr/>
              <a:t>27.06.2019</a:t>
            </a:fld>
            <a:endParaRPr lang="tr-TR"/>
          </a:p>
        </p:txBody>
      </p:sp>
      <p:sp>
        <p:nvSpPr>
          <p:cNvPr id="4" name="3 Slayt Görüntüsü Yer Tutucusu"/>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79768" y="4715154"/>
            <a:ext cx="5438140" cy="4466987"/>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1" y="9428584"/>
            <a:ext cx="2945659" cy="496332"/>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50444" y="9428584"/>
            <a:ext cx="2945659" cy="496332"/>
          </a:xfrm>
          <a:prstGeom prst="rect">
            <a:avLst/>
          </a:prstGeom>
        </p:spPr>
        <p:txBody>
          <a:bodyPr vert="horz" lIns="91440" tIns="45720" rIns="91440" bIns="45720" rtlCol="0" anchor="b"/>
          <a:lstStyle>
            <a:lvl1pPr algn="r">
              <a:defRPr sz="1200"/>
            </a:lvl1pPr>
          </a:lstStyle>
          <a:p>
            <a:fld id="{92250CFE-8E59-4104-BB37-AF6A87C8403B}" type="slidenum">
              <a:rPr lang="tr-TR" smtClean="0"/>
              <a:pPr/>
              <a:t>‹#›</a:t>
            </a:fld>
            <a:endParaRPr lang="tr-TR"/>
          </a:p>
        </p:txBody>
      </p:sp>
    </p:spTree>
    <p:extLst>
      <p:ext uri="{BB962C8B-B14F-4D97-AF65-F5344CB8AC3E}">
        <p14:creationId xmlns:p14="http://schemas.microsoft.com/office/powerpoint/2010/main" val="2160038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extLst>
      <p:ext uri="{BB962C8B-B14F-4D97-AF65-F5344CB8AC3E}">
        <p14:creationId xmlns:p14="http://schemas.microsoft.com/office/powerpoint/2010/main" val="5413104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10</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9329820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11</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5854492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12</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2287893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13</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486605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14</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9181710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15</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26619380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16</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2172738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17</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9578846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18</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8408375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19</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169453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2</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9698522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20</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8004963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21</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9335524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22</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710185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23</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41421100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24</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2805872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25</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2790006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26</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4108585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27</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3692110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28</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8161441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29</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058249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3</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42117663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30</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2610874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31</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2527310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32</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72921125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33</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525893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34</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262346578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35</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9698644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Tree>
    <p:extLst>
      <p:ext uri="{BB962C8B-B14F-4D97-AF65-F5344CB8AC3E}">
        <p14:creationId xmlns:p14="http://schemas.microsoft.com/office/powerpoint/2010/main" val="3971625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4</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787644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5</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98624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6</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269796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7</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5747208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8</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472285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latin typeface="Arial" panose="020B0604020202020204" pitchFamily="34" charset="0"/>
            </a:endParaRPr>
          </a:p>
        </p:txBody>
      </p:sp>
      <p:sp>
        <p:nvSpPr>
          <p:cNvPr id="983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715" indent="-285659">
              <a:spcBef>
                <a:spcPct val="30000"/>
              </a:spcBef>
              <a:defRPr sz="1200">
                <a:solidFill>
                  <a:schemeClr val="tx1"/>
                </a:solidFill>
                <a:latin typeface="Calibri" panose="020F0502020204030204" pitchFamily="34" charset="0"/>
              </a:defRPr>
            </a:lvl2pPr>
            <a:lvl3pPr marL="1142638" indent="-228527">
              <a:spcBef>
                <a:spcPct val="30000"/>
              </a:spcBef>
              <a:defRPr sz="1200">
                <a:solidFill>
                  <a:schemeClr val="tx1"/>
                </a:solidFill>
                <a:latin typeface="Calibri" panose="020F0502020204030204" pitchFamily="34" charset="0"/>
              </a:defRPr>
            </a:lvl3pPr>
            <a:lvl4pPr marL="1599693" indent="-228527">
              <a:spcBef>
                <a:spcPct val="30000"/>
              </a:spcBef>
              <a:defRPr sz="1200">
                <a:solidFill>
                  <a:schemeClr val="tx1"/>
                </a:solidFill>
                <a:latin typeface="Calibri" panose="020F0502020204030204" pitchFamily="34" charset="0"/>
              </a:defRPr>
            </a:lvl4pPr>
            <a:lvl5pPr marL="2056748" indent="-228527">
              <a:spcBef>
                <a:spcPct val="30000"/>
              </a:spcBef>
              <a:defRPr sz="1200">
                <a:solidFill>
                  <a:schemeClr val="tx1"/>
                </a:solidFill>
                <a:latin typeface="Calibri" panose="020F0502020204030204" pitchFamily="34" charset="0"/>
              </a:defRPr>
            </a:lvl5pPr>
            <a:lvl6pPr marL="2513804" indent="-228527" eaLnBrk="0" fontAlgn="base" hangingPunct="0">
              <a:spcBef>
                <a:spcPct val="30000"/>
              </a:spcBef>
              <a:spcAft>
                <a:spcPct val="0"/>
              </a:spcAft>
              <a:defRPr sz="1200">
                <a:solidFill>
                  <a:schemeClr val="tx1"/>
                </a:solidFill>
                <a:latin typeface="Calibri" panose="020F0502020204030204" pitchFamily="34" charset="0"/>
              </a:defRPr>
            </a:lvl6pPr>
            <a:lvl7pPr marL="2970858" indent="-228527" eaLnBrk="0" fontAlgn="base" hangingPunct="0">
              <a:spcBef>
                <a:spcPct val="30000"/>
              </a:spcBef>
              <a:spcAft>
                <a:spcPct val="0"/>
              </a:spcAft>
              <a:defRPr sz="1200">
                <a:solidFill>
                  <a:schemeClr val="tx1"/>
                </a:solidFill>
                <a:latin typeface="Calibri" panose="020F0502020204030204" pitchFamily="34" charset="0"/>
              </a:defRPr>
            </a:lvl7pPr>
            <a:lvl8pPr marL="3427913" indent="-228527" eaLnBrk="0" fontAlgn="base" hangingPunct="0">
              <a:spcBef>
                <a:spcPct val="30000"/>
              </a:spcBef>
              <a:spcAft>
                <a:spcPct val="0"/>
              </a:spcAft>
              <a:defRPr sz="1200">
                <a:solidFill>
                  <a:schemeClr val="tx1"/>
                </a:solidFill>
                <a:latin typeface="Calibri" panose="020F0502020204030204" pitchFamily="34" charset="0"/>
              </a:defRPr>
            </a:lvl8pPr>
            <a:lvl9pPr marL="3884968" indent="-22852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94C243-CE81-4035-AD32-CA92E157E7DC}" type="slidenum">
              <a:rPr lang="tr-TR" altLang="tr-TR" smtClean="0">
                <a:solidFill>
                  <a:srgbClr val="000000"/>
                </a:solidFill>
                <a:latin typeface="Arial" panose="020B0604020202020204" pitchFamily="34" charset="0"/>
              </a:rPr>
              <a:pPr>
                <a:spcBef>
                  <a:spcPct val="0"/>
                </a:spcBef>
              </a:pPr>
              <a:t>9</a:t>
            </a:fld>
            <a:endParaRPr lang="tr-TR" altLang="tr-T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7654531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DAB12-5200-45CE-803C-DDBEBEBEF433}"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6"/>
          <p:cNvSpPr/>
          <p:nvPr/>
        </p:nvSpPr>
        <p:spPr>
          <a:xfrm>
            <a:off x="-1" y="0"/>
            <a:ext cx="9144001" cy="778981"/>
          </a:xfrm>
          <a:prstGeom prst="rect">
            <a:avLst/>
          </a:prstGeom>
          <a:solidFill>
            <a:srgbClr val="8C211B"/>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6"/>
          <p:cNvSpPr/>
          <p:nvPr/>
        </p:nvSpPr>
        <p:spPr>
          <a:xfrm>
            <a:off x="0" y="6459786"/>
            <a:ext cx="9144001" cy="398214"/>
          </a:xfrm>
          <a:prstGeom prst="rect">
            <a:avLst/>
          </a:prstGeom>
          <a:solidFill>
            <a:srgbClr val="8C211B"/>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Resim 11"/>
          <p:cNvPicPr>
            <a:picLocks noChangeAspect="1"/>
          </p:cNvPicPr>
          <p:nvPr/>
        </p:nvPicPr>
        <p:blipFill>
          <a:blip r:embed="rId2"/>
          <a:stretch>
            <a:fillRect/>
          </a:stretch>
        </p:blipFill>
        <p:spPr>
          <a:xfrm>
            <a:off x="1570" y="-484"/>
            <a:ext cx="817781" cy="774353"/>
          </a:xfrm>
          <a:prstGeom prst="rect">
            <a:avLst/>
          </a:prstGeom>
        </p:spPr>
      </p:pic>
    </p:spTree>
    <p:extLst>
      <p:ext uri="{BB962C8B-B14F-4D97-AF65-F5344CB8AC3E}">
        <p14:creationId xmlns:p14="http://schemas.microsoft.com/office/powerpoint/2010/main" val="29884646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A2B73C93-2D1C-4611-B1A6-C02899225A4E}" type="slidenum">
              <a:rPr lang="en-US" smtClean="0"/>
              <a:pPr/>
              <a:t>‹#›</a:t>
            </a:fld>
            <a:endParaRPr lang="en-US"/>
          </a:p>
        </p:txBody>
      </p:sp>
    </p:spTree>
    <p:extLst>
      <p:ext uri="{BB962C8B-B14F-4D97-AF65-F5344CB8AC3E}">
        <p14:creationId xmlns:p14="http://schemas.microsoft.com/office/powerpoint/2010/main" val="840485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6952697-578E-4B37-9D2F-484F6DD2F000}" type="slidenum">
              <a:rPr lang="en-US" smtClean="0"/>
              <a:pPr/>
              <a:t>‹#›</a:t>
            </a:fld>
            <a:endParaRPr lang="en-US"/>
          </a:p>
        </p:txBody>
      </p:sp>
    </p:spTree>
    <p:extLst>
      <p:ext uri="{BB962C8B-B14F-4D97-AF65-F5344CB8AC3E}">
        <p14:creationId xmlns:p14="http://schemas.microsoft.com/office/powerpoint/2010/main" val="94661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76D5F421-C8FB-48DC-9E91-5E528CC40434}" type="slidenum">
              <a:rPr lang="en-US" smtClean="0"/>
              <a:pPr/>
              <a:t>‹#›</a:t>
            </a:fld>
            <a:endParaRPr lang="en-US"/>
          </a:p>
        </p:txBody>
      </p:sp>
    </p:spTree>
    <p:extLst>
      <p:ext uri="{BB962C8B-B14F-4D97-AF65-F5344CB8AC3E}">
        <p14:creationId xmlns:p14="http://schemas.microsoft.com/office/powerpoint/2010/main" val="19316257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BB244C2B-DAD1-4C52-8D63-947C1133CDEB}" type="slidenum">
              <a:rPr lang="en-US" smtClean="0"/>
              <a:pPr/>
              <a:t>‹#›</a:t>
            </a:fld>
            <a:endParaRPr lang="en-US"/>
          </a:p>
        </p:txBody>
      </p:sp>
    </p:spTree>
    <p:extLst>
      <p:ext uri="{BB962C8B-B14F-4D97-AF65-F5344CB8AC3E}">
        <p14:creationId xmlns:p14="http://schemas.microsoft.com/office/powerpoint/2010/main" val="24817413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982E8096-1F5E-4E88-9B81-7051A56CBD97}" type="slidenum">
              <a:rPr lang="en-US" smtClean="0"/>
              <a:pPr/>
              <a:t>‹#›</a:t>
            </a:fld>
            <a:endParaRPr lang="en-US"/>
          </a:p>
        </p:txBody>
      </p:sp>
    </p:spTree>
    <p:extLst>
      <p:ext uri="{BB962C8B-B14F-4D97-AF65-F5344CB8AC3E}">
        <p14:creationId xmlns:p14="http://schemas.microsoft.com/office/powerpoint/2010/main" val="19510198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30642737-41E3-422E-8589-00A133C6C1A6}" type="slidenum">
              <a:rPr lang="en-US" smtClean="0"/>
              <a:pPr/>
              <a:t>‹#›</a:t>
            </a:fld>
            <a:endParaRPr lang="en-US"/>
          </a:p>
        </p:txBody>
      </p:sp>
    </p:spTree>
    <p:extLst>
      <p:ext uri="{BB962C8B-B14F-4D97-AF65-F5344CB8AC3E}">
        <p14:creationId xmlns:p14="http://schemas.microsoft.com/office/powerpoint/2010/main" val="4504199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6952697-578E-4B37-9D2F-484F6DD2F000}" type="slidenum">
              <a:rPr lang="en-US" smtClean="0"/>
              <a:pPr/>
              <a:t>‹#›</a:t>
            </a:fld>
            <a:endParaRPr lang="en-US"/>
          </a:p>
        </p:txBody>
      </p:sp>
    </p:spTree>
    <p:extLst>
      <p:ext uri="{BB962C8B-B14F-4D97-AF65-F5344CB8AC3E}">
        <p14:creationId xmlns:p14="http://schemas.microsoft.com/office/powerpoint/2010/main" val="4446517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6952697-578E-4B37-9D2F-484F6DD2F000}" type="slidenum">
              <a:rPr lang="en-US" smtClean="0"/>
              <a:pPr/>
              <a:t>‹#›</a:t>
            </a:fld>
            <a:endParaRPr lang="en-US"/>
          </a:p>
        </p:txBody>
      </p:sp>
    </p:spTree>
    <p:extLst>
      <p:ext uri="{BB962C8B-B14F-4D97-AF65-F5344CB8AC3E}">
        <p14:creationId xmlns:p14="http://schemas.microsoft.com/office/powerpoint/2010/main" val="24538286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6952697-578E-4B37-9D2F-484F6DD2F000}" type="slidenum">
              <a:rPr lang="en-US" smtClean="0"/>
              <a:pPr/>
              <a:t>‹#›</a:t>
            </a:fld>
            <a:endParaRPr lang="en-US"/>
          </a:p>
        </p:txBody>
      </p:sp>
    </p:spTree>
    <p:extLst>
      <p:ext uri="{BB962C8B-B14F-4D97-AF65-F5344CB8AC3E}">
        <p14:creationId xmlns:p14="http://schemas.microsoft.com/office/powerpoint/2010/main" val="8066565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9AFFEB1-61D5-4328-837F-6C8A225DB66A}" type="slidenum">
              <a:rPr lang="en-US" smtClean="0"/>
              <a:pPr/>
              <a:t>‹#›</a:t>
            </a:fld>
            <a:endParaRPr lang="en-US"/>
          </a:p>
        </p:txBody>
      </p:sp>
    </p:spTree>
    <p:extLst>
      <p:ext uri="{BB962C8B-B14F-4D97-AF65-F5344CB8AC3E}">
        <p14:creationId xmlns:p14="http://schemas.microsoft.com/office/powerpoint/2010/main" val="355344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73C93-2D1C-4611-B1A6-C02899225A4E}" type="slidenum">
              <a:rPr lang="en-US" smtClean="0"/>
              <a:pPr/>
              <a:t>‹#›</a:t>
            </a:fld>
            <a:endParaRPr lang="en-US"/>
          </a:p>
        </p:txBody>
      </p:sp>
    </p:spTree>
    <p:extLst>
      <p:ext uri="{BB962C8B-B14F-4D97-AF65-F5344CB8AC3E}">
        <p14:creationId xmlns:p14="http://schemas.microsoft.com/office/powerpoint/2010/main" val="165051877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19DAB12-5200-45CE-803C-DDBEBEBEF433}" type="slidenum">
              <a:rPr lang="en-US" smtClean="0"/>
              <a:pPr/>
              <a:t>‹#›</a:t>
            </a:fld>
            <a:endParaRPr lang="en-US"/>
          </a:p>
        </p:txBody>
      </p:sp>
    </p:spTree>
    <p:extLst>
      <p:ext uri="{BB962C8B-B14F-4D97-AF65-F5344CB8AC3E}">
        <p14:creationId xmlns:p14="http://schemas.microsoft.com/office/powerpoint/2010/main" val="27326873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A2B73C93-2D1C-4611-B1A6-C02899225A4E}" type="slidenum">
              <a:rPr lang="en-US" smtClean="0"/>
              <a:pPr/>
              <a:t>‹#›</a:t>
            </a:fld>
            <a:endParaRPr lang="en-US"/>
          </a:p>
        </p:txBody>
      </p:sp>
    </p:spTree>
    <p:extLst>
      <p:ext uri="{BB962C8B-B14F-4D97-AF65-F5344CB8AC3E}">
        <p14:creationId xmlns:p14="http://schemas.microsoft.com/office/powerpoint/2010/main" val="21119939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6952697-578E-4B37-9D2F-484F6DD2F000}" type="slidenum">
              <a:rPr lang="en-US" smtClean="0"/>
              <a:pPr/>
              <a:t>‹#›</a:t>
            </a:fld>
            <a:endParaRPr lang="en-US"/>
          </a:p>
        </p:txBody>
      </p:sp>
    </p:spTree>
    <p:extLst>
      <p:ext uri="{BB962C8B-B14F-4D97-AF65-F5344CB8AC3E}">
        <p14:creationId xmlns:p14="http://schemas.microsoft.com/office/powerpoint/2010/main" val="1377654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76D5F421-C8FB-48DC-9E91-5E528CC40434}" type="slidenum">
              <a:rPr lang="en-US" smtClean="0"/>
              <a:pPr/>
              <a:t>‹#›</a:t>
            </a:fld>
            <a:endParaRPr lang="en-US"/>
          </a:p>
        </p:txBody>
      </p:sp>
    </p:spTree>
    <p:extLst>
      <p:ext uri="{BB962C8B-B14F-4D97-AF65-F5344CB8AC3E}">
        <p14:creationId xmlns:p14="http://schemas.microsoft.com/office/powerpoint/2010/main" val="7869213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BB244C2B-DAD1-4C52-8D63-947C1133CDEB}" type="slidenum">
              <a:rPr lang="en-US" smtClean="0"/>
              <a:pPr/>
              <a:t>‹#›</a:t>
            </a:fld>
            <a:endParaRPr lang="en-US"/>
          </a:p>
        </p:txBody>
      </p:sp>
    </p:spTree>
    <p:extLst>
      <p:ext uri="{BB962C8B-B14F-4D97-AF65-F5344CB8AC3E}">
        <p14:creationId xmlns:p14="http://schemas.microsoft.com/office/powerpoint/2010/main" val="33997544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982E8096-1F5E-4E88-9B81-7051A56CBD97}" type="slidenum">
              <a:rPr lang="en-US" smtClean="0"/>
              <a:pPr/>
              <a:t>‹#›</a:t>
            </a:fld>
            <a:endParaRPr lang="en-US"/>
          </a:p>
        </p:txBody>
      </p:sp>
    </p:spTree>
    <p:extLst>
      <p:ext uri="{BB962C8B-B14F-4D97-AF65-F5344CB8AC3E}">
        <p14:creationId xmlns:p14="http://schemas.microsoft.com/office/powerpoint/2010/main" val="34954742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30642737-41E3-422E-8589-00A133C6C1A6}" type="slidenum">
              <a:rPr lang="en-US" smtClean="0"/>
              <a:pPr/>
              <a:t>‹#›</a:t>
            </a:fld>
            <a:endParaRPr lang="en-US"/>
          </a:p>
        </p:txBody>
      </p:sp>
    </p:spTree>
    <p:extLst>
      <p:ext uri="{BB962C8B-B14F-4D97-AF65-F5344CB8AC3E}">
        <p14:creationId xmlns:p14="http://schemas.microsoft.com/office/powerpoint/2010/main" val="39329617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6952697-578E-4B37-9D2F-484F6DD2F000}" type="slidenum">
              <a:rPr lang="en-US" smtClean="0"/>
              <a:pPr/>
              <a:t>‹#›</a:t>
            </a:fld>
            <a:endParaRPr lang="en-US"/>
          </a:p>
        </p:txBody>
      </p:sp>
    </p:spTree>
    <p:extLst>
      <p:ext uri="{BB962C8B-B14F-4D97-AF65-F5344CB8AC3E}">
        <p14:creationId xmlns:p14="http://schemas.microsoft.com/office/powerpoint/2010/main" val="19197846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6952697-578E-4B37-9D2F-484F6DD2F000}" type="slidenum">
              <a:rPr lang="en-US" smtClean="0"/>
              <a:pPr/>
              <a:t>‹#›</a:t>
            </a:fld>
            <a:endParaRPr lang="en-US"/>
          </a:p>
        </p:txBody>
      </p:sp>
    </p:spTree>
    <p:extLst>
      <p:ext uri="{BB962C8B-B14F-4D97-AF65-F5344CB8AC3E}">
        <p14:creationId xmlns:p14="http://schemas.microsoft.com/office/powerpoint/2010/main" val="34770527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6952697-578E-4B37-9D2F-484F6DD2F000}" type="slidenum">
              <a:rPr lang="en-US" smtClean="0"/>
              <a:pPr/>
              <a:t>‹#›</a:t>
            </a:fld>
            <a:endParaRPr lang="en-US"/>
          </a:p>
        </p:txBody>
      </p:sp>
    </p:spTree>
    <p:extLst>
      <p:ext uri="{BB962C8B-B14F-4D97-AF65-F5344CB8AC3E}">
        <p14:creationId xmlns:p14="http://schemas.microsoft.com/office/powerpoint/2010/main" val="3119870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D5F421-C8FB-48DC-9E91-5E528CC40434}" type="slidenum">
              <a:rPr lang="en-US" smtClean="0"/>
              <a:pPr/>
              <a:t>‹#›</a:t>
            </a:fld>
            <a:endParaRPr lang="en-US"/>
          </a:p>
        </p:txBody>
      </p:sp>
    </p:spTree>
    <p:extLst>
      <p:ext uri="{BB962C8B-B14F-4D97-AF65-F5344CB8AC3E}">
        <p14:creationId xmlns:p14="http://schemas.microsoft.com/office/powerpoint/2010/main" val="2154697165"/>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9AFFEB1-61D5-4328-837F-6C8A225DB66A}" type="slidenum">
              <a:rPr lang="en-US" smtClean="0"/>
              <a:pPr/>
              <a:t>‹#›</a:t>
            </a:fld>
            <a:endParaRPr lang="en-US"/>
          </a:p>
        </p:txBody>
      </p:sp>
    </p:spTree>
    <p:extLst>
      <p:ext uri="{BB962C8B-B14F-4D97-AF65-F5344CB8AC3E}">
        <p14:creationId xmlns:p14="http://schemas.microsoft.com/office/powerpoint/2010/main" val="2747252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82296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244C2B-DAD1-4C52-8D63-947C1133CDEB}" type="slidenum">
              <a:rPr lang="en-US" smtClean="0"/>
              <a:pPr/>
              <a:t>‹#›</a:t>
            </a:fld>
            <a:endParaRPr lang="en-US"/>
          </a:p>
        </p:txBody>
      </p:sp>
    </p:spTree>
    <p:extLst>
      <p:ext uri="{BB962C8B-B14F-4D97-AF65-F5344CB8AC3E}">
        <p14:creationId xmlns:p14="http://schemas.microsoft.com/office/powerpoint/2010/main" val="3737700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2E8096-1F5E-4E88-9B81-7051A56CBD97}" type="slidenum">
              <a:rPr lang="en-US" smtClean="0"/>
              <a:pPr/>
              <a:t>‹#›</a:t>
            </a:fld>
            <a:endParaRPr lang="en-US"/>
          </a:p>
        </p:txBody>
      </p:sp>
    </p:spTree>
    <p:extLst>
      <p:ext uri="{BB962C8B-B14F-4D97-AF65-F5344CB8AC3E}">
        <p14:creationId xmlns:p14="http://schemas.microsoft.com/office/powerpoint/2010/main" val="205459113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30642737-41E3-422E-8589-00A133C6C1A6}" type="slidenum">
              <a:rPr lang="en-US" smtClean="0"/>
              <a:pPr/>
              <a:t>‹#›</a:t>
            </a:fld>
            <a:endParaRPr lang="en-US"/>
          </a:p>
        </p:txBody>
      </p:sp>
      <p:sp>
        <p:nvSpPr>
          <p:cNvPr id="10" name="Rectangle 6"/>
          <p:cNvSpPr/>
          <p:nvPr/>
        </p:nvSpPr>
        <p:spPr>
          <a:xfrm>
            <a:off x="0" y="6459786"/>
            <a:ext cx="9144001" cy="398214"/>
          </a:xfrm>
          <a:prstGeom prst="rect">
            <a:avLst/>
          </a:prstGeom>
          <a:solidFill>
            <a:srgbClr val="8C211B"/>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6"/>
          <p:cNvSpPr/>
          <p:nvPr/>
        </p:nvSpPr>
        <p:spPr>
          <a:xfrm>
            <a:off x="-1" y="0"/>
            <a:ext cx="9144001" cy="778981"/>
          </a:xfrm>
          <a:prstGeom prst="rect">
            <a:avLst/>
          </a:prstGeom>
          <a:solidFill>
            <a:srgbClr val="8C211B"/>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Resim 11"/>
          <p:cNvPicPr>
            <a:picLocks noChangeAspect="1"/>
          </p:cNvPicPr>
          <p:nvPr/>
        </p:nvPicPr>
        <p:blipFill>
          <a:blip r:embed="rId2"/>
          <a:stretch>
            <a:fillRect/>
          </a:stretch>
        </p:blipFill>
        <p:spPr>
          <a:xfrm>
            <a:off x="1570" y="-484"/>
            <a:ext cx="817781" cy="774353"/>
          </a:xfrm>
          <a:prstGeom prst="rect">
            <a:avLst/>
          </a:prstGeom>
        </p:spPr>
      </p:pic>
    </p:spTree>
    <p:extLst>
      <p:ext uri="{BB962C8B-B14F-4D97-AF65-F5344CB8AC3E}">
        <p14:creationId xmlns:p14="http://schemas.microsoft.com/office/powerpoint/2010/main" val="55285717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952697-578E-4B37-9D2F-484F6DD2F000}" type="slidenum">
              <a:rPr lang="en-US" smtClean="0"/>
              <a:pPr/>
              <a:t>‹#›</a:t>
            </a:fld>
            <a:endParaRPr lang="en-US"/>
          </a:p>
        </p:txBody>
      </p:sp>
    </p:spTree>
    <p:extLst>
      <p:ext uri="{BB962C8B-B14F-4D97-AF65-F5344CB8AC3E}">
        <p14:creationId xmlns:p14="http://schemas.microsoft.com/office/powerpoint/2010/main" val="236821268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414779"/>
            <a:ext cx="1971675"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FFEB1-61D5-4328-837F-6C8A225DB66A}" type="slidenum">
              <a:rPr lang="en-US" smtClean="0"/>
              <a:pPr/>
              <a:t>‹#›</a:t>
            </a:fld>
            <a:endParaRPr lang="en-US"/>
          </a:p>
        </p:txBody>
      </p:sp>
      <p:sp>
        <p:nvSpPr>
          <p:cNvPr id="9" name="Rectangle 6"/>
          <p:cNvSpPr/>
          <p:nvPr/>
        </p:nvSpPr>
        <p:spPr>
          <a:xfrm>
            <a:off x="0" y="6459786"/>
            <a:ext cx="9144001" cy="398214"/>
          </a:xfrm>
          <a:prstGeom prst="rect">
            <a:avLst/>
          </a:prstGeom>
          <a:solidFill>
            <a:srgbClr val="8C211B"/>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6"/>
          <p:cNvSpPr/>
          <p:nvPr/>
        </p:nvSpPr>
        <p:spPr>
          <a:xfrm>
            <a:off x="-1" y="0"/>
            <a:ext cx="9144001" cy="778981"/>
          </a:xfrm>
          <a:prstGeom prst="rect">
            <a:avLst/>
          </a:prstGeom>
          <a:solidFill>
            <a:srgbClr val="8C211B"/>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Resim 11"/>
          <p:cNvPicPr>
            <a:picLocks noChangeAspect="1"/>
          </p:cNvPicPr>
          <p:nvPr/>
        </p:nvPicPr>
        <p:blipFill>
          <a:blip r:embed="rId2"/>
          <a:stretch>
            <a:fillRect/>
          </a:stretch>
        </p:blipFill>
        <p:spPr>
          <a:xfrm>
            <a:off x="1570" y="-484"/>
            <a:ext cx="817781" cy="774353"/>
          </a:xfrm>
          <a:prstGeom prst="rect">
            <a:avLst/>
          </a:prstGeom>
        </p:spPr>
      </p:pic>
    </p:spTree>
    <p:extLst>
      <p:ext uri="{BB962C8B-B14F-4D97-AF65-F5344CB8AC3E}">
        <p14:creationId xmlns:p14="http://schemas.microsoft.com/office/powerpoint/2010/main" val="99042344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19DAB12-5200-45CE-803C-DDBEBEBEF433}" type="slidenum">
              <a:rPr lang="en-US" smtClean="0"/>
              <a:pPr/>
              <a:t>‹#›</a:t>
            </a:fld>
            <a:endParaRPr lang="en-US"/>
          </a:p>
        </p:txBody>
      </p:sp>
    </p:spTree>
    <p:extLst>
      <p:ext uri="{BB962C8B-B14F-4D97-AF65-F5344CB8AC3E}">
        <p14:creationId xmlns:p14="http://schemas.microsoft.com/office/powerpoint/2010/main" val="3127785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59786"/>
            <a:ext cx="9144001" cy="398214"/>
          </a:xfrm>
          <a:prstGeom prst="rect">
            <a:avLst/>
          </a:prstGeom>
          <a:solidFill>
            <a:srgbClr val="8C211B"/>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26952697-578E-4B37-9D2F-484F6DD2F000}" type="slidenum">
              <a:rPr lang="en-US" smtClean="0"/>
              <a:pPr/>
              <a:t>‹#›</a:t>
            </a:fld>
            <a:endParaRPr lang="en-US"/>
          </a:p>
        </p:txBody>
      </p:sp>
      <p:sp>
        <p:nvSpPr>
          <p:cNvPr id="12" name="Rectangle 6"/>
          <p:cNvSpPr/>
          <p:nvPr/>
        </p:nvSpPr>
        <p:spPr>
          <a:xfrm>
            <a:off x="-1" y="0"/>
            <a:ext cx="9144001" cy="778981"/>
          </a:xfrm>
          <a:prstGeom prst="rect">
            <a:avLst/>
          </a:prstGeom>
          <a:solidFill>
            <a:srgbClr val="8C211B"/>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Resim 10"/>
          <p:cNvPicPr>
            <a:picLocks noChangeAspect="1"/>
          </p:cNvPicPr>
          <p:nvPr/>
        </p:nvPicPr>
        <p:blipFill>
          <a:blip r:embed="rId10"/>
          <a:stretch>
            <a:fillRect/>
          </a:stretch>
        </p:blipFill>
        <p:spPr>
          <a:xfrm>
            <a:off x="1570" y="-484"/>
            <a:ext cx="817781" cy="774353"/>
          </a:xfrm>
          <a:prstGeom prst="rect">
            <a:avLst/>
          </a:prstGeom>
        </p:spPr>
      </p:pic>
    </p:spTree>
    <p:extLst>
      <p:ext uri="{BB962C8B-B14F-4D97-AF65-F5344CB8AC3E}">
        <p14:creationId xmlns:p14="http://schemas.microsoft.com/office/powerpoint/2010/main" val="3374792099"/>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Lst>
  <p:timing>
    <p:tnLst>
      <p:par>
        <p:cTn id="1" dur="indefinite" restart="never" nodeType="tmRoot"/>
      </p:par>
    </p:tnLst>
  </p:timing>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6952697-578E-4B37-9D2F-484F6DD2F000}" type="slidenum">
              <a:rPr lang="en-US" smtClean="0"/>
              <a:pPr/>
              <a:t>‹#›</a:t>
            </a:fld>
            <a:endParaRPr lang="en-US"/>
          </a:p>
        </p:txBody>
      </p:sp>
    </p:spTree>
    <p:extLst>
      <p:ext uri="{BB962C8B-B14F-4D97-AF65-F5344CB8AC3E}">
        <p14:creationId xmlns:p14="http://schemas.microsoft.com/office/powerpoint/2010/main" val="2528344002"/>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6952697-578E-4B37-9D2F-484F6DD2F000}" type="slidenum">
              <a:rPr lang="en-US" smtClean="0"/>
              <a:pPr/>
              <a:t>‹#›</a:t>
            </a:fld>
            <a:endParaRPr lang="en-US"/>
          </a:p>
        </p:txBody>
      </p:sp>
    </p:spTree>
    <p:extLst>
      <p:ext uri="{BB962C8B-B14F-4D97-AF65-F5344CB8AC3E}">
        <p14:creationId xmlns:p14="http://schemas.microsoft.com/office/powerpoint/2010/main" val="837727275"/>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ttbs.gtb.gov.tr/"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hyperlink" Target="https://ietts.gtb.gov.tr/" TargetMode="Externa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12 Metin Yer Tutucusu"/>
          <p:cNvSpPr>
            <a:spLocks noGrp="1"/>
          </p:cNvSpPr>
          <p:nvPr>
            <p:ph type="body" idx="1"/>
          </p:nvPr>
        </p:nvSpPr>
        <p:spPr>
          <a:xfrm>
            <a:off x="1145401" y="-25215"/>
            <a:ext cx="6771952" cy="866899"/>
          </a:xfrm>
        </p:spPr>
        <p:txBody>
          <a:bodyPr>
            <a:noAutofit/>
          </a:bodyPr>
          <a:lstStyle/>
          <a:p>
            <a:pPr algn="ctr">
              <a:spcBef>
                <a:spcPts val="0"/>
              </a:spcBef>
            </a:pPr>
            <a:r>
              <a:rPr lang="tr-TR" sz="2400" b="1" dirty="0" smtClean="0">
                <a:solidFill>
                  <a:schemeClr val="bg1"/>
                </a:solidFill>
                <a:latin typeface="Cambria" pitchFamily="18" charset="0"/>
              </a:rPr>
              <a:t>T.C.</a:t>
            </a:r>
          </a:p>
          <a:p>
            <a:pPr algn="ctr">
              <a:spcBef>
                <a:spcPts val="0"/>
              </a:spcBef>
            </a:pPr>
            <a:r>
              <a:rPr lang="tr-TR" sz="2400" b="1" dirty="0" smtClean="0">
                <a:solidFill>
                  <a:schemeClr val="bg1"/>
                </a:solidFill>
                <a:latin typeface="Cambria" pitchFamily="18" charset="0"/>
              </a:rPr>
              <a:t>KIRIKKALE VALİLİĞİ TİCARET İL MÜDÜRLÜĞÜ</a:t>
            </a:r>
            <a:endParaRPr lang="tr-TR" sz="2400" b="1" dirty="0">
              <a:solidFill>
                <a:schemeClr val="bg1"/>
              </a:solidFill>
              <a:latin typeface="Cambria" pitchFamily="18" charset="0"/>
            </a:endParaRPr>
          </a:p>
        </p:txBody>
      </p:sp>
      <p:sp>
        <p:nvSpPr>
          <p:cNvPr id="13" name="12 Metin Yer Tutucusu"/>
          <p:cNvSpPr>
            <a:spLocks noGrp="1"/>
          </p:cNvSpPr>
          <p:nvPr>
            <p:ph type="body" idx="1"/>
          </p:nvPr>
        </p:nvSpPr>
        <p:spPr>
          <a:xfrm>
            <a:off x="317309" y="3928086"/>
            <a:ext cx="8428136" cy="2045446"/>
          </a:xfrm>
        </p:spPr>
        <p:txBody>
          <a:bodyPr>
            <a:noAutofit/>
          </a:bodyPr>
          <a:lstStyle/>
          <a:p>
            <a:pPr algn="ctr"/>
            <a:r>
              <a:rPr lang="tr-TR" sz="2400" b="1" dirty="0" smtClean="0">
                <a:solidFill>
                  <a:srgbClr val="002060"/>
                </a:solidFill>
                <a:latin typeface="Cambria" pitchFamily="18" charset="0"/>
              </a:rPr>
              <a:t>İKİNCİ EL MOTORLU KARA TAŞITLARININ TİCARETİ </a:t>
            </a:r>
          </a:p>
          <a:p>
            <a:pPr algn="ctr"/>
            <a:r>
              <a:rPr lang="tr-TR" sz="1800" b="1" dirty="0" smtClean="0">
                <a:solidFill>
                  <a:srgbClr val="002060"/>
                </a:solidFill>
                <a:latin typeface="Cambria" pitchFamily="18" charset="0"/>
              </a:rPr>
              <a:t>İbrahim soysal</a:t>
            </a:r>
          </a:p>
          <a:p>
            <a:pPr algn="ctr"/>
            <a:r>
              <a:rPr lang="tr-TR" sz="1600" b="1" dirty="0" smtClean="0">
                <a:solidFill>
                  <a:srgbClr val="002060"/>
                </a:solidFill>
                <a:latin typeface="Cambria" pitchFamily="18" charset="0"/>
              </a:rPr>
              <a:t>mühendis</a:t>
            </a:r>
          </a:p>
          <a:p>
            <a:pPr algn="ctr"/>
            <a:r>
              <a:rPr lang="tr-TR" sz="1600" b="1" smtClean="0">
                <a:solidFill>
                  <a:srgbClr val="002060"/>
                </a:solidFill>
                <a:latin typeface="Cambria" pitchFamily="18" charset="0"/>
              </a:rPr>
              <a:t>27.06.2019</a:t>
            </a:r>
            <a:endParaRPr lang="tr-TR" sz="1600" b="1" dirty="0" smtClean="0">
              <a:solidFill>
                <a:srgbClr val="002060"/>
              </a:solidFill>
              <a:latin typeface="Cambria" pitchFamily="18" charset="0"/>
            </a:endParaRPr>
          </a:p>
        </p:txBody>
      </p:sp>
      <p:pic>
        <p:nvPicPr>
          <p:cNvPr id="2" name="Resim 1"/>
          <p:cNvPicPr>
            <a:picLocks noChangeAspect="1"/>
          </p:cNvPicPr>
          <p:nvPr/>
        </p:nvPicPr>
        <p:blipFill>
          <a:blip r:embed="rId3"/>
          <a:stretch>
            <a:fillRect/>
          </a:stretch>
        </p:blipFill>
        <p:spPr>
          <a:xfrm>
            <a:off x="3379133" y="1124745"/>
            <a:ext cx="2344996" cy="2520280"/>
          </a:xfrm>
          <a:prstGeom prst="rect">
            <a:avLst/>
          </a:prstGeom>
        </p:spPr>
      </p:pic>
      <p:sp>
        <p:nvSpPr>
          <p:cNvPr id="5" name="Slayt Numarası Yer Tutucusu 4"/>
          <p:cNvSpPr>
            <a:spLocks noGrp="1"/>
          </p:cNvSpPr>
          <p:nvPr>
            <p:ph type="sldNum" sz="quarter" idx="12"/>
          </p:nvPr>
        </p:nvSpPr>
        <p:spPr/>
        <p:txBody>
          <a:bodyPr/>
          <a:lstStyle/>
          <a:p>
            <a:fld id="{BB244C2B-DAD1-4C52-8D63-947C1133CDEB}" type="slidenum">
              <a:rPr lang="en-US" smtClean="0"/>
              <a:pPr/>
              <a:t>1</a:t>
            </a:fld>
            <a:endParaRPr lang="en-US" dirty="0"/>
          </a:p>
        </p:txBody>
      </p:sp>
    </p:spTree>
    <p:extLst>
      <p:ext uri="{BB962C8B-B14F-4D97-AF65-F5344CB8AC3E}">
        <p14:creationId xmlns:p14="http://schemas.microsoft.com/office/powerpoint/2010/main" val="33911533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Dikdörtgen 3"/>
          <p:cNvSpPr>
            <a:spLocks noChangeArrowheads="1"/>
          </p:cNvSpPr>
          <p:nvPr/>
        </p:nvSpPr>
        <p:spPr bwMode="auto">
          <a:xfrm>
            <a:off x="107504" y="980728"/>
            <a:ext cx="8301859" cy="5201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marL="0" indent="0" algn="just">
              <a:buNone/>
            </a:pPr>
            <a:r>
              <a:rPr lang="tr-TR" dirty="0" smtClean="0">
                <a:latin typeface="Cambria" panose="02040503050406030204" pitchFamily="18" charset="0"/>
              </a:rPr>
              <a:t>	</a:t>
            </a:r>
          </a:p>
          <a:p>
            <a:pPr marL="0" indent="0" algn="just">
              <a:buNone/>
            </a:pPr>
            <a:r>
              <a:rPr lang="tr-TR" dirty="0">
                <a:latin typeface="Cambria" panose="02040503050406030204" pitchFamily="18" charset="0"/>
              </a:rPr>
              <a:t>	</a:t>
            </a:r>
            <a:r>
              <a:rPr lang="tr-TR" dirty="0" smtClean="0">
                <a:latin typeface="Cambria" panose="02040503050406030204" pitchFamily="18" charset="0"/>
              </a:rPr>
              <a:t>5</a:t>
            </a:r>
            <a:r>
              <a:rPr lang="tr-TR" dirty="0">
                <a:latin typeface="Cambria" panose="02040503050406030204" pitchFamily="18" charset="0"/>
              </a:rPr>
              <a:t>) Kasten işlenen bir suçtan dolayı affa uğramış olsalar dahi devletin güvenliğine, Anayasal düzene ve bu düzenin işleyişine, milli savunmaya ve devlet sırlarına karşı suçlar ile casusluk, zimmet, irtikâp, rüşvet, hırsızlık, dolandırıcılık, sahtecilik, güveni kötüye kullanma, hileli iflas, ihaleye fesat karıştırma, edimin ifasına fesat karıştırma, suçtan kaynaklanan malvarlığı değerlerini aklama, terörizmin finansmanı, kaçakçılık, vergi kaçakçılığı veya haksız mal edinme suçlarından hüküm giymemiş ya da ticaret ve sanat icrasından hükmen yasaklanmamış olması,</a:t>
            </a:r>
          </a:p>
          <a:p>
            <a:pPr algn="just"/>
            <a:r>
              <a:rPr lang="tr-TR" dirty="0">
                <a:latin typeface="Cambria" panose="02040503050406030204" pitchFamily="18" charset="0"/>
              </a:rPr>
              <a:t>d) </a:t>
            </a:r>
            <a:r>
              <a:rPr lang="tr-TR" dirty="0" smtClean="0">
                <a:latin typeface="Cambria" panose="02040503050406030204" pitchFamily="18" charset="0"/>
              </a:rPr>
              <a:t>Gerçek </a:t>
            </a:r>
            <a:r>
              <a:rPr lang="tr-TR" dirty="0">
                <a:latin typeface="Cambria" panose="02040503050406030204" pitchFamily="18" charset="0"/>
              </a:rPr>
              <a:t>kişi tacirler ile esnaf ve sanatkârların kendilerinin, ticaret </a:t>
            </a:r>
            <a:r>
              <a:rPr lang="tr-TR" dirty="0" smtClean="0">
                <a:latin typeface="Cambria" panose="02040503050406030204" pitchFamily="18" charset="0"/>
              </a:rPr>
              <a:t>şirketleri</a:t>
            </a:r>
          </a:p>
          <a:p>
            <a:pPr marL="0" indent="0" algn="just">
              <a:buNone/>
            </a:pPr>
            <a:r>
              <a:rPr lang="tr-TR" dirty="0" smtClean="0">
                <a:latin typeface="Cambria" panose="02040503050406030204" pitchFamily="18" charset="0"/>
              </a:rPr>
              <a:t>ile </a:t>
            </a:r>
            <a:r>
              <a:rPr lang="tr-TR" dirty="0">
                <a:latin typeface="Cambria" panose="02040503050406030204" pitchFamily="18" charset="0"/>
              </a:rPr>
              <a:t>diğer tüzel kişi tacirlerin temsile yetkili kişilerinden en az birinin, şubelerde ise şube müdürünün motorlu kara taşıtları alım satım sorumlusu (Seviye 5) ulusal yeterliliğine dayalı mesleki yeterlilik belgesine sahip olması,</a:t>
            </a:r>
          </a:p>
          <a:p>
            <a:pPr marL="0" indent="0" algn="just">
              <a:buNone/>
            </a:pPr>
            <a:r>
              <a:rPr lang="tr-TR" dirty="0" smtClean="0">
                <a:latin typeface="Cambria" panose="02040503050406030204" pitchFamily="18" charset="0"/>
              </a:rPr>
              <a:t>	</a:t>
            </a:r>
            <a:r>
              <a:rPr lang="tr-TR" dirty="0" smtClean="0">
                <a:solidFill>
                  <a:srgbClr val="FF0000"/>
                </a:solidFill>
                <a:latin typeface="Cambria" panose="02040503050406030204" pitchFamily="18" charset="0"/>
              </a:rPr>
              <a:t>gerekir</a:t>
            </a:r>
            <a:r>
              <a:rPr lang="tr-TR" dirty="0">
                <a:solidFill>
                  <a:srgbClr val="FF0000"/>
                </a:solidFill>
                <a:latin typeface="Cambria" panose="02040503050406030204" pitchFamily="18" charset="0"/>
              </a:rPr>
              <a:t>.</a:t>
            </a:r>
          </a:p>
          <a:p>
            <a:endParaRPr lang="tr-TR" dirty="0">
              <a:latin typeface="Cambria" panose="02040503050406030204" pitchFamily="18" charset="0"/>
            </a:endParaRPr>
          </a:p>
          <a:p>
            <a:pPr marL="0" indent="0">
              <a:buNone/>
            </a:pPr>
            <a:endParaRPr lang="tr-TR" sz="1200" dirty="0">
              <a:latin typeface="Cambria" panose="02040503050406030204" pitchFamily="18" charset="0"/>
            </a:endParaRPr>
          </a:p>
        </p:txBody>
      </p:sp>
      <p:sp>
        <p:nvSpPr>
          <p:cNvPr id="4" name="1 Başlık"/>
          <p:cNvSpPr txBox="1">
            <a:spLocks/>
          </p:cNvSpPr>
          <p:nvPr/>
        </p:nvSpPr>
        <p:spPr>
          <a:xfrm>
            <a:off x="971600" y="188640"/>
            <a:ext cx="7920880"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400" b="1" dirty="0" smtClean="0">
                <a:solidFill>
                  <a:schemeClr val="bg1"/>
                </a:solidFill>
                <a:latin typeface="Cambria" panose="02040503050406030204" pitchFamily="18" charset="0"/>
              </a:rPr>
              <a:t>YETKİ BELGESİ VERİLMESİNDE ARANAN ŞARTLAR </a:t>
            </a:r>
            <a:r>
              <a:rPr lang="tr-TR" sz="2000" b="1" dirty="0" smtClean="0">
                <a:solidFill>
                  <a:schemeClr val="bg1"/>
                </a:solidFill>
                <a:latin typeface="Cambria" panose="02040503050406030204" pitchFamily="18" charset="0"/>
              </a:rPr>
              <a:t>Md. 6</a:t>
            </a:r>
            <a:endParaRPr lang="tr-TR" sz="2000" b="1" dirty="0">
              <a:ln w="12700">
                <a:solidFill>
                  <a:srgbClr val="C42F1A"/>
                </a:solidFill>
                <a:prstDash val="solid"/>
              </a:ln>
              <a:solidFill>
                <a:schemeClr val="bg1"/>
              </a:solidFill>
              <a:latin typeface="Cambria" pitchFamily="18" charset="0"/>
            </a:endParaRPr>
          </a:p>
        </p:txBody>
      </p:sp>
      <p:sp>
        <p:nvSpPr>
          <p:cNvPr id="6" name="Slayt Numarası Yer Tutucusu 5"/>
          <p:cNvSpPr>
            <a:spLocks noGrp="1"/>
          </p:cNvSpPr>
          <p:nvPr>
            <p:ph type="sldNum" sz="quarter" idx="12"/>
          </p:nvPr>
        </p:nvSpPr>
        <p:spPr/>
        <p:txBody>
          <a:bodyPr/>
          <a:lstStyle/>
          <a:p>
            <a:fld id="{30642737-41E3-422E-8589-00A133C6C1A6}" type="slidenum">
              <a:rPr lang="en-US" smtClean="0"/>
              <a:pPr/>
              <a:t>10</a:t>
            </a:fld>
            <a:endParaRPr lang="en-US"/>
          </a:p>
        </p:txBody>
      </p:sp>
    </p:spTree>
    <p:extLst>
      <p:ext uri="{BB962C8B-B14F-4D97-AF65-F5344CB8AC3E}">
        <p14:creationId xmlns:p14="http://schemas.microsoft.com/office/powerpoint/2010/main" val="4476959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547664" y="188640"/>
            <a:ext cx="6480720"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800" b="1" dirty="0" smtClean="0">
                <a:solidFill>
                  <a:schemeClr val="bg1"/>
                </a:solidFill>
                <a:latin typeface="Cambria" panose="02040503050406030204" pitchFamily="18" charset="0"/>
              </a:rPr>
              <a:t>YETKİ BELGESİNİN VERİLMESİ </a:t>
            </a:r>
            <a:r>
              <a:rPr lang="tr-TR" sz="2000" b="1" dirty="0" smtClean="0">
                <a:solidFill>
                  <a:schemeClr val="bg1"/>
                </a:solidFill>
                <a:latin typeface="Cambria" panose="02040503050406030204" pitchFamily="18" charset="0"/>
              </a:rPr>
              <a:t>Md. 7</a:t>
            </a:r>
            <a:endParaRPr lang="tr-TR" sz="2000" b="1" dirty="0">
              <a:ln w="12700">
                <a:solidFill>
                  <a:srgbClr val="C42F1A"/>
                </a:solidFill>
                <a:prstDash val="solid"/>
              </a:ln>
              <a:solidFill>
                <a:schemeClr val="bg1"/>
              </a:solidFill>
              <a:latin typeface="Cambria" pitchFamily="18" charset="0"/>
            </a:endParaRPr>
          </a:p>
        </p:txBody>
      </p:sp>
      <p:sp>
        <p:nvSpPr>
          <p:cNvPr id="11" name="Slayt Numarası Yer Tutucusu 10"/>
          <p:cNvSpPr>
            <a:spLocks noGrp="1"/>
          </p:cNvSpPr>
          <p:nvPr>
            <p:ph type="sldNum" sz="quarter" idx="12"/>
          </p:nvPr>
        </p:nvSpPr>
        <p:spPr/>
        <p:txBody>
          <a:bodyPr/>
          <a:lstStyle/>
          <a:p>
            <a:fld id="{30642737-41E3-422E-8589-00A133C6C1A6}" type="slidenum">
              <a:rPr lang="en-US" smtClean="0"/>
              <a:pPr/>
              <a:t>11</a:t>
            </a:fld>
            <a:endParaRPr lang="en-US"/>
          </a:p>
        </p:txBody>
      </p:sp>
      <p:sp>
        <p:nvSpPr>
          <p:cNvPr id="8" name="Dikdörtgen 3"/>
          <p:cNvSpPr>
            <a:spLocks noChangeArrowheads="1"/>
          </p:cNvSpPr>
          <p:nvPr/>
        </p:nvSpPr>
        <p:spPr bwMode="auto">
          <a:xfrm>
            <a:off x="683568" y="2204864"/>
            <a:ext cx="7632848" cy="3775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just"/>
            <a:r>
              <a:rPr lang="tr-TR" sz="2000" dirty="0">
                <a:solidFill>
                  <a:sysClr val="windowText" lastClr="000000">
                    <a:hueOff val="0"/>
                    <a:satOff val="0"/>
                    <a:lumOff val="0"/>
                    <a:alphaOff val="0"/>
                  </a:sysClr>
                </a:solidFill>
                <a:latin typeface="Cambria" panose="02040503050406030204" pitchFamily="18" charset="0"/>
              </a:rPr>
              <a:t>Şartları taşıdığını gösteren belgelerle </a:t>
            </a:r>
            <a:r>
              <a:rPr lang="tr-TR" sz="2000" b="1" dirty="0" smtClean="0">
                <a:solidFill>
                  <a:srgbClr val="C00000"/>
                </a:solidFill>
                <a:latin typeface="Cambria" panose="02040503050406030204" pitchFamily="18" charset="0"/>
              </a:rPr>
              <a:t>Bilgi Sistemi </a:t>
            </a:r>
            <a:r>
              <a:rPr lang="tr-TR" sz="2000" dirty="0" smtClean="0">
                <a:solidFill>
                  <a:schemeClr val="bg1"/>
                </a:solidFill>
                <a:latin typeface="Cambria" panose="02040503050406030204" pitchFamily="18" charset="0"/>
                <a:hlinkClick r:id="rId3"/>
              </a:rPr>
              <a:t>https://ietts.gtb.gov.tr</a:t>
            </a:r>
            <a:r>
              <a:rPr lang="tr-TR" sz="2000" dirty="0" smtClean="0">
                <a:solidFill>
                  <a:schemeClr val="bg1"/>
                </a:solidFill>
                <a:latin typeface="Cambria" panose="02040503050406030204" pitchFamily="18" charset="0"/>
              </a:rPr>
              <a:t>)) </a:t>
            </a:r>
            <a:r>
              <a:rPr lang="tr-TR" sz="2000" b="1" dirty="0" smtClean="0">
                <a:solidFill>
                  <a:srgbClr val="C00000"/>
                </a:solidFill>
                <a:latin typeface="Cambria" panose="02040503050406030204" pitchFamily="18" charset="0"/>
              </a:rPr>
              <a:t>üzerinden </a:t>
            </a:r>
            <a:r>
              <a:rPr lang="tr-TR" sz="2000" b="1" dirty="0">
                <a:solidFill>
                  <a:srgbClr val="C00000"/>
                </a:solidFill>
                <a:latin typeface="Cambria" panose="02040503050406030204" pitchFamily="18" charset="0"/>
              </a:rPr>
              <a:t>başvuru yapılır</a:t>
            </a:r>
            <a:r>
              <a:rPr lang="tr-TR" sz="2000" b="1" dirty="0" smtClean="0">
                <a:solidFill>
                  <a:srgbClr val="C00000"/>
                </a:solidFill>
                <a:latin typeface="Cambria" panose="02040503050406030204" pitchFamily="18" charset="0"/>
              </a:rPr>
              <a:t>.</a:t>
            </a:r>
            <a:endParaRPr lang="tr-TR" sz="2000" b="1" dirty="0">
              <a:solidFill>
                <a:srgbClr val="C00000"/>
              </a:solidFill>
              <a:latin typeface="Cambria" panose="02040503050406030204" pitchFamily="18" charset="0"/>
            </a:endParaRPr>
          </a:p>
          <a:p>
            <a:pPr lvl="0" algn="just"/>
            <a:r>
              <a:rPr lang="tr-TR" sz="2000" b="1" dirty="0">
                <a:solidFill>
                  <a:srgbClr val="C00000"/>
                </a:solidFill>
                <a:latin typeface="Cambria" panose="02040503050406030204" pitchFamily="18" charset="0"/>
              </a:rPr>
              <a:t>İşletmenin </a:t>
            </a:r>
            <a:r>
              <a:rPr lang="tr-TR" sz="2000" dirty="0" smtClean="0">
                <a:solidFill>
                  <a:schemeClr val="tx1"/>
                </a:solidFill>
                <a:latin typeface="Cambria" panose="02040503050406030204" pitchFamily="18" charset="0"/>
              </a:rPr>
              <a:t>18 </a:t>
            </a:r>
            <a:r>
              <a:rPr lang="tr-TR" sz="2000" dirty="0" err="1" smtClean="0">
                <a:solidFill>
                  <a:schemeClr val="tx1"/>
                </a:solidFill>
                <a:latin typeface="Cambria" panose="02040503050406030204" pitchFamily="18" charset="0"/>
              </a:rPr>
              <a:t>nci</a:t>
            </a:r>
            <a:r>
              <a:rPr lang="tr-TR" sz="2000" dirty="0" smtClean="0">
                <a:solidFill>
                  <a:schemeClr val="tx1"/>
                </a:solidFill>
                <a:latin typeface="Cambria" panose="02040503050406030204" pitchFamily="18" charset="0"/>
              </a:rPr>
              <a:t> maddesinin 1 </a:t>
            </a:r>
            <a:r>
              <a:rPr lang="tr-TR" sz="2000" dirty="0" err="1" smtClean="0">
                <a:solidFill>
                  <a:schemeClr val="tx1"/>
                </a:solidFill>
                <a:latin typeface="Cambria" panose="02040503050406030204" pitchFamily="18" charset="0"/>
              </a:rPr>
              <a:t>nci</a:t>
            </a:r>
            <a:r>
              <a:rPr lang="tr-TR" sz="2000" dirty="0" smtClean="0">
                <a:solidFill>
                  <a:schemeClr val="tx1"/>
                </a:solidFill>
                <a:latin typeface="Cambria" panose="02040503050406030204" pitchFamily="18" charset="0"/>
              </a:rPr>
              <a:t> fıkrasında belirtilen </a:t>
            </a:r>
            <a:r>
              <a:rPr lang="tr-TR" sz="2000" b="1" dirty="0" smtClean="0">
                <a:solidFill>
                  <a:srgbClr val="C00000"/>
                </a:solidFill>
                <a:latin typeface="Cambria" panose="02040503050406030204" pitchFamily="18" charset="0"/>
              </a:rPr>
              <a:t>fiziki </a:t>
            </a:r>
            <a:r>
              <a:rPr lang="tr-TR" sz="2000" b="1" dirty="0">
                <a:solidFill>
                  <a:srgbClr val="C00000"/>
                </a:solidFill>
                <a:latin typeface="Cambria" panose="02040503050406030204" pitchFamily="18" charset="0"/>
              </a:rPr>
              <a:t>şartları</a:t>
            </a:r>
            <a:r>
              <a:rPr lang="tr-TR" sz="2000" dirty="0">
                <a:solidFill>
                  <a:sysClr val="windowText" lastClr="000000">
                    <a:hueOff val="0"/>
                    <a:satOff val="0"/>
                    <a:lumOff val="0"/>
                    <a:alphaOff val="0"/>
                  </a:sysClr>
                </a:solidFill>
                <a:latin typeface="Cambria" panose="02040503050406030204" pitchFamily="18" charset="0"/>
              </a:rPr>
              <a:t>, </a:t>
            </a:r>
            <a:r>
              <a:rPr lang="tr-TR" sz="2000" dirty="0" smtClean="0">
                <a:solidFill>
                  <a:sysClr val="windowText" lastClr="000000">
                    <a:hueOff val="0"/>
                    <a:satOff val="0"/>
                    <a:lumOff val="0"/>
                    <a:alphaOff val="0"/>
                  </a:sysClr>
                </a:solidFill>
                <a:latin typeface="Cambria" panose="02040503050406030204" pitchFamily="18" charset="0"/>
              </a:rPr>
              <a:t>İl </a:t>
            </a:r>
            <a:r>
              <a:rPr lang="tr-TR" sz="2000" dirty="0">
                <a:solidFill>
                  <a:sysClr val="windowText" lastClr="000000">
                    <a:hueOff val="0"/>
                    <a:satOff val="0"/>
                    <a:lumOff val="0"/>
                    <a:alphaOff val="0"/>
                  </a:sysClr>
                </a:solidFill>
                <a:latin typeface="Cambria" panose="02040503050406030204" pitchFamily="18" charset="0"/>
              </a:rPr>
              <a:t>M</a:t>
            </a:r>
            <a:r>
              <a:rPr lang="tr-TR" sz="2000" dirty="0" smtClean="0">
                <a:solidFill>
                  <a:sysClr val="windowText" lastClr="000000">
                    <a:hueOff val="0"/>
                    <a:satOff val="0"/>
                    <a:lumOff val="0"/>
                    <a:alphaOff val="0"/>
                  </a:sysClr>
                </a:solidFill>
                <a:latin typeface="Cambria" panose="02040503050406030204" pitchFamily="18" charset="0"/>
              </a:rPr>
              <a:t>üdürlüğü </a:t>
            </a:r>
            <a:r>
              <a:rPr lang="tr-TR" sz="2000" dirty="0">
                <a:solidFill>
                  <a:sysClr val="windowText" lastClr="000000">
                    <a:hueOff val="0"/>
                    <a:satOff val="0"/>
                    <a:lumOff val="0"/>
                    <a:alphaOff val="0"/>
                  </a:sysClr>
                </a:solidFill>
                <a:latin typeface="Cambria" panose="02040503050406030204" pitchFamily="18" charset="0"/>
              </a:rPr>
              <a:t>tarafından </a:t>
            </a:r>
            <a:r>
              <a:rPr lang="tr-TR" sz="2000" b="1" dirty="0">
                <a:solidFill>
                  <a:srgbClr val="C00000"/>
                </a:solidFill>
                <a:latin typeface="Cambria" panose="02040503050406030204" pitchFamily="18" charset="0"/>
              </a:rPr>
              <a:t>7 gün </a:t>
            </a:r>
            <a:r>
              <a:rPr lang="tr-TR" sz="2000" b="1" dirty="0" smtClean="0">
                <a:solidFill>
                  <a:srgbClr val="C00000"/>
                </a:solidFill>
                <a:latin typeface="Cambria" panose="02040503050406030204" pitchFamily="18" charset="0"/>
              </a:rPr>
              <a:t>içinde yerinde kontrol ve tespit</a:t>
            </a:r>
            <a:r>
              <a:rPr lang="tr-TR" sz="2000" dirty="0" smtClean="0">
                <a:solidFill>
                  <a:sysClr val="windowText" lastClr="000000">
                    <a:hueOff val="0"/>
                    <a:satOff val="0"/>
                    <a:lumOff val="0"/>
                    <a:alphaOff val="0"/>
                  </a:sysClr>
                </a:solidFill>
                <a:latin typeface="Cambria" panose="02040503050406030204" pitchFamily="18" charset="0"/>
              </a:rPr>
              <a:t> </a:t>
            </a:r>
            <a:r>
              <a:rPr lang="tr-TR" sz="2000" dirty="0">
                <a:solidFill>
                  <a:sysClr val="windowText" lastClr="000000">
                    <a:hueOff val="0"/>
                    <a:satOff val="0"/>
                    <a:lumOff val="0"/>
                    <a:alphaOff val="0"/>
                  </a:sysClr>
                </a:solidFill>
                <a:latin typeface="Cambria" panose="02040503050406030204" pitchFamily="18" charset="0"/>
              </a:rPr>
              <a:t>edilir.</a:t>
            </a:r>
          </a:p>
          <a:p>
            <a:pPr lvl="0" algn="just"/>
            <a:r>
              <a:rPr lang="tr-TR" sz="2000" dirty="0">
                <a:solidFill>
                  <a:sysClr val="windowText" lastClr="000000">
                    <a:hueOff val="0"/>
                    <a:satOff val="0"/>
                    <a:lumOff val="0"/>
                    <a:alphaOff val="0"/>
                  </a:sysClr>
                </a:solidFill>
                <a:latin typeface="Cambria" panose="02040503050406030204" pitchFamily="18" charset="0"/>
              </a:rPr>
              <a:t>Tüm şartları taşıyan </a:t>
            </a:r>
            <a:r>
              <a:rPr lang="tr-TR" sz="2000" b="1" dirty="0">
                <a:solidFill>
                  <a:srgbClr val="C00000"/>
                </a:solidFill>
                <a:latin typeface="Cambria" panose="02040503050406030204" pitchFamily="18" charset="0"/>
              </a:rPr>
              <a:t>işletmelere 10 gün içinde </a:t>
            </a:r>
            <a:r>
              <a:rPr lang="tr-TR" sz="2000" dirty="0">
                <a:solidFill>
                  <a:sysClr val="windowText" lastClr="000000">
                    <a:hueOff val="0"/>
                    <a:satOff val="0"/>
                    <a:lumOff val="0"/>
                    <a:alphaOff val="0"/>
                  </a:sysClr>
                </a:solidFill>
                <a:latin typeface="Cambria" panose="02040503050406030204" pitchFamily="18" charset="0"/>
              </a:rPr>
              <a:t>yetki belgesi verilir.</a:t>
            </a:r>
          </a:p>
          <a:p>
            <a:pPr lvl="0" algn="just"/>
            <a:r>
              <a:rPr lang="tr-TR" sz="2000" dirty="0">
                <a:solidFill>
                  <a:sysClr val="windowText" lastClr="000000">
                    <a:hueOff val="0"/>
                    <a:satOff val="0"/>
                    <a:lumOff val="0"/>
                    <a:alphaOff val="0"/>
                  </a:sysClr>
                </a:solidFill>
                <a:latin typeface="Cambria" panose="02040503050406030204" pitchFamily="18" charset="0"/>
              </a:rPr>
              <a:t>Talebi reddedilen işletmelere, durum gerekçesi ile birlikte </a:t>
            </a:r>
            <a:r>
              <a:rPr lang="tr-TR" sz="2000" dirty="0" smtClean="0">
                <a:solidFill>
                  <a:sysClr val="windowText" lastClr="000000">
                    <a:hueOff val="0"/>
                    <a:satOff val="0"/>
                    <a:lumOff val="0"/>
                    <a:alphaOff val="0"/>
                  </a:sysClr>
                </a:solidFill>
                <a:latin typeface="Cambria" panose="02040503050406030204" pitchFamily="18" charset="0"/>
              </a:rPr>
              <a:t>Bilgi Sistemi </a:t>
            </a:r>
            <a:r>
              <a:rPr lang="tr-TR" sz="2000" dirty="0">
                <a:solidFill>
                  <a:sysClr val="windowText" lastClr="000000">
                    <a:hueOff val="0"/>
                    <a:satOff val="0"/>
                    <a:lumOff val="0"/>
                    <a:alphaOff val="0"/>
                  </a:sysClr>
                </a:solidFill>
                <a:latin typeface="Cambria" panose="02040503050406030204" pitchFamily="18" charset="0"/>
              </a:rPr>
              <a:t>üzerinden bildirilir.</a:t>
            </a:r>
          </a:p>
          <a:p>
            <a:pPr marL="0" indent="0">
              <a:buClr>
                <a:srgbClr val="E48312"/>
              </a:buClr>
              <a:buNone/>
            </a:pPr>
            <a:endParaRPr lang="tr-TR" altLang="tr-TR" sz="2600" i="1" dirty="0">
              <a:solidFill>
                <a:srgbClr val="0D0D0D"/>
              </a:solidFill>
              <a:latin typeface="Cambria" panose="02040503050406030204" pitchFamily="18" charset="0"/>
            </a:endParaRPr>
          </a:p>
        </p:txBody>
      </p:sp>
    </p:spTree>
    <p:extLst>
      <p:ext uri="{BB962C8B-B14F-4D97-AF65-F5344CB8AC3E}">
        <p14:creationId xmlns:p14="http://schemas.microsoft.com/office/powerpoint/2010/main" val="4100700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547664" y="188640"/>
            <a:ext cx="6480720"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800" b="1" dirty="0" smtClean="0">
                <a:solidFill>
                  <a:schemeClr val="bg1"/>
                </a:solidFill>
                <a:latin typeface="Cambria" panose="02040503050406030204" pitchFamily="18" charset="0"/>
              </a:rPr>
              <a:t>YETKİ BELGESİNİN YENİLENMESİ </a:t>
            </a:r>
            <a:r>
              <a:rPr lang="tr-TR" sz="2000" b="1" dirty="0" smtClean="0">
                <a:solidFill>
                  <a:schemeClr val="bg1"/>
                </a:solidFill>
                <a:latin typeface="Cambria" panose="02040503050406030204" pitchFamily="18" charset="0"/>
              </a:rPr>
              <a:t>Md. 8</a:t>
            </a:r>
            <a:endParaRPr lang="tr-TR" sz="2000" b="1" dirty="0">
              <a:ln w="12700">
                <a:solidFill>
                  <a:srgbClr val="C42F1A"/>
                </a:solidFill>
                <a:prstDash val="solid"/>
              </a:ln>
              <a:solidFill>
                <a:schemeClr val="bg1"/>
              </a:solidFill>
              <a:latin typeface="Cambria" pitchFamily="18" charset="0"/>
            </a:endParaRPr>
          </a:p>
        </p:txBody>
      </p:sp>
      <p:sp>
        <p:nvSpPr>
          <p:cNvPr id="11" name="Slayt Numarası Yer Tutucusu 10"/>
          <p:cNvSpPr>
            <a:spLocks noGrp="1"/>
          </p:cNvSpPr>
          <p:nvPr>
            <p:ph type="sldNum" sz="quarter" idx="12"/>
          </p:nvPr>
        </p:nvSpPr>
        <p:spPr/>
        <p:txBody>
          <a:bodyPr/>
          <a:lstStyle/>
          <a:p>
            <a:fld id="{30642737-41E3-422E-8589-00A133C6C1A6}" type="slidenum">
              <a:rPr lang="en-US" smtClean="0"/>
              <a:pPr/>
              <a:t>12</a:t>
            </a:fld>
            <a:endParaRPr lang="en-US"/>
          </a:p>
        </p:txBody>
      </p:sp>
      <p:sp>
        <p:nvSpPr>
          <p:cNvPr id="8" name="Dikdörtgen 3"/>
          <p:cNvSpPr>
            <a:spLocks noChangeArrowheads="1"/>
          </p:cNvSpPr>
          <p:nvPr/>
        </p:nvSpPr>
        <p:spPr bwMode="auto">
          <a:xfrm>
            <a:off x="539552" y="1340768"/>
            <a:ext cx="7920880" cy="4519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lvl="0" algn="just"/>
            <a:r>
              <a:rPr lang="tr-TR" sz="2000" b="1" dirty="0">
                <a:solidFill>
                  <a:srgbClr val="C00000"/>
                </a:solidFill>
                <a:latin typeface="Cambria" panose="02040503050406030204" pitchFamily="18" charset="0"/>
              </a:rPr>
              <a:t>Geçerlilik süresinin sona ermesi </a:t>
            </a:r>
            <a:r>
              <a:rPr lang="tr-TR" sz="2000" dirty="0">
                <a:solidFill>
                  <a:sysClr val="windowText" lastClr="000000">
                    <a:hueOff val="0"/>
                    <a:satOff val="0"/>
                    <a:lumOff val="0"/>
                    <a:alphaOff val="0"/>
                  </a:sysClr>
                </a:solidFill>
                <a:latin typeface="Cambria" panose="02040503050406030204" pitchFamily="18" charset="0"/>
              </a:rPr>
              <a:t>veya </a:t>
            </a:r>
            <a:r>
              <a:rPr lang="tr-TR" sz="2000" b="1" dirty="0">
                <a:solidFill>
                  <a:srgbClr val="C00000"/>
                </a:solidFill>
                <a:latin typeface="Cambria" panose="02040503050406030204" pitchFamily="18" charset="0"/>
              </a:rPr>
              <a:t>içeriğindeki bilgilerden herhangi birinin değişmesi</a:t>
            </a:r>
            <a:r>
              <a:rPr lang="tr-TR" sz="2000" dirty="0">
                <a:solidFill>
                  <a:sysClr val="windowText" lastClr="000000">
                    <a:hueOff val="0"/>
                    <a:satOff val="0"/>
                    <a:lumOff val="0"/>
                    <a:alphaOff val="0"/>
                  </a:sysClr>
                </a:solidFill>
                <a:latin typeface="Cambria" panose="02040503050406030204" pitchFamily="18" charset="0"/>
              </a:rPr>
              <a:t> durumunda yenilenir.</a:t>
            </a:r>
          </a:p>
          <a:p>
            <a:pPr lvl="0" algn="just"/>
            <a:r>
              <a:rPr lang="tr-TR" sz="2000" dirty="0">
                <a:solidFill>
                  <a:sysClr val="windowText" lastClr="000000">
                    <a:hueOff val="0"/>
                    <a:satOff val="0"/>
                    <a:lumOff val="0"/>
                    <a:alphaOff val="0"/>
                  </a:sysClr>
                </a:solidFill>
                <a:latin typeface="Cambria" panose="02040503050406030204" pitchFamily="18" charset="0"/>
              </a:rPr>
              <a:t>Geçerlilik süresinin sona ermesinden </a:t>
            </a:r>
            <a:r>
              <a:rPr lang="tr-TR" sz="2000" b="1" dirty="0">
                <a:solidFill>
                  <a:srgbClr val="C00000"/>
                </a:solidFill>
                <a:latin typeface="Cambria" panose="02040503050406030204" pitchFamily="18" charset="0"/>
              </a:rPr>
              <a:t>en az 30 gün önce</a:t>
            </a:r>
            <a:r>
              <a:rPr lang="tr-TR" sz="2000" dirty="0">
                <a:solidFill>
                  <a:sysClr val="windowText" lastClr="000000">
                    <a:hueOff val="0"/>
                    <a:satOff val="0"/>
                    <a:lumOff val="0"/>
                    <a:alphaOff val="0"/>
                  </a:sysClr>
                </a:solidFill>
                <a:latin typeface="Cambria" panose="02040503050406030204" pitchFamily="18" charset="0"/>
              </a:rPr>
              <a:t>, bilgilerde değişiklik meydana gelmesi durumunda ise değişikliğin gerçekleştiği tarihten itibaren </a:t>
            </a:r>
            <a:r>
              <a:rPr lang="tr-TR" sz="2000" b="1" dirty="0">
                <a:solidFill>
                  <a:srgbClr val="C00000"/>
                </a:solidFill>
                <a:latin typeface="Cambria" panose="02040503050406030204" pitchFamily="18" charset="0"/>
              </a:rPr>
              <a:t>7 gün içinde </a:t>
            </a:r>
            <a:r>
              <a:rPr lang="tr-TR" sz="2000" dirty="0">
                <a:solidFill>
                  <a:sysClr val="windowText" lastClr="000000">
                    <a:hueOff val="0"/>
                    <a:satOff val="0"/>
                    <a:lumOff val="0"/>
                    <a:alphaOff val="0"/>
                  </a:sysClr>
                </a:solidFill>
                <a:latin typeface="Cambria" panose="02040503050406030204" pitchFamily="18" charset="0"/>
              </a:rPr>
              <a:t>B</a:t>
            </a:r>
            <a:r>
              <a:rPr lang="tr-TR" sz="2000" dirty="0" smtClean="0">
                <a:solidFill>
                  <a:sysClr val="windowText" lastClr="000000">
                    <a:hueOff val="0"/>
                    <a:satOff val="0"/>
                    <a:lumOff val="0"/>
                    <a:alphaOff val="0"/>
                  </a:sysClr>
                </a:solidFill>
                <a:latin typeface="Cambria" panose="02040503050406030204" pitchFamily="18" charset="0"/>
              </a:rPr>
              <a:t>ilgi </a:t>
            </a:r>
            <a:r>
              <a:rPr lang="tr-TR" sz="2000" dirty="0">
                <a:solidFill>
                  <a:sysClr val="windowText" lastClr="000000">
                    <a:hueOff val="0"/>
                    <a:satOff val="0"/>
                    <a:lumOff val="0"/>
                    <a:alphaOff val="0"/>
                  </a:sysClr>
                </a:solidFill>
                <a:latin typeface="Cambria" panose="02040503050406030204" pitchFamily="18" charset="0"/>
              </a:rPr>
              <a:t>S</a:t>
            </a:r>
            <a:r>
              <a:rPr lang="tr-TR" sz="2000" dirty="0" smtClean="0">
                <a:solidFill>
                  <a:sysClr val="windowText" lastClr="000000">
                    <a:hueOff val="0"/>
                    <a:satOff val="0"/>
                    <a:lumOff val="0"/>
                    <a:alphaOff val="0"/>
                  </a:sysClr>
                </a:solidFill>
                <a:latin typeface="Cambria" panose="02040503050406030204" pitchFamily="18" charset="0"/>
              </a:rPr>
              <a:t>istemi </a:t>
            </a:r>
            <a:r>
              <a:rPr lang="tr-TR" sz="2000" dirty="0">
                <a:solidFill>
                  <a:sysClr val="windowText" lastClr="000000">
                    <a:hueOff val="0"/>
                    <a:satOff val="0"/>
                    <a:lumOff val="0"/>
                    <a:alphaOff val="0"/>
                  </a:sysClr>
                </a:solidFill>
                <a:latin typeface="Cambria" panose="02040503050406030204" pitchFamily="18" charset="0"/>
              </a:rPr>
              <a:t>üzerinden </a:t>
            </a:r>
            <a:r>
              <a:rPr lang="tr-TR" sz="2000" dirty="0" smtClean="0">
                <a:solidFill>
                  <a:sysClr val="windowText" lastClr="000000">
                    <a:hueOff val="0"/>
                    <a:satOff val="0"/>
                    <a:lumOff val="0"/>
                    <a:alphaOff val="0"/>
                  </a:sysClr>
                </a:solidFill>
                <a:latin typeface="Cambria" panose="02040503050406030204" pitchFamily="18" charset="0"/>
              </a:rPr>
              <a:t>yenileme başvurusunda bulunulur.</a:t>
            </a:r>
          </a:p>
          <a:p>
            <a:pPr lvl="0" algn="just"/>
            <a:r>
              <a:rPr lang="tr-TR" sz="2000" dirty="0" smtClean="0">
                <a:solidFill>
                  <a:sysClr val="windowText" lastClr="000000">
                    <a:hueOff val="0"/>
                    <a:satOff val="0"/>
                    <a:lumOff val="0"/>
                    <a:alphaOff val="0"/>
                  </a:sysClr>
                </a:solidFill>
                <a:latin typeface="Cambria" panose="02040503050406030204" pitchFamily="18" charset="0"/>
              </a:rPr>
              <a:t>Posta yoluyla yapılan yenileme başvurusu geçersizdir.</a:t>
            </a:r>
          </a:p>
          <a:p>
            <a:pPr lvl="0" algn="just"/>
            <a:r>
              <a:rPr lang="tr-TR" sz="2000" dirty="0" smtClean="0">
                <a:solidFill>
                  <a:sysClr val="windowText" lastClr="000000">
                    <a:hueOff val="0"/>
                    <a:satOff val="0"/>
                    <a:lumOff val="0"/>
                    <a:alphaOff val="0"/>
                  </a:sysClr>
                </a:solidFill>
                <a:latin typeface="Cambria" panose="02040503050406030204" pitchFamily="18" charset="0"/>
              </a:rPr>
              <a:t>Yenilemede ilk başvuruda gerekli bilgi ve belgeler aranır.</a:t>
            </a:r>
            <a:endParaRPr lang="tr-TR" sz="2000" dirty="0">
              <a:solidFill>
                <a:sysClr val="windowText" lastClr="000000">
                  <a:hueOff val="0"/>
                  <a:satOff val="0"/>
                  <a:lumOff val="0"/>
                  <a:alphaOff val="0"/>
                </a:sysClr>
              </a:solidFill>
              <a:latin typeface="Cambria" panose="02040503050406030204" pitchFamily="18" charset="0"/>
            </a:endParaRPr>
          </a:p>
          <a:p>
            <a:pPr lvl="0" algn="just"/>
            <a:r>
              <a:rPr lang="tr-TR" sz="2000" b="1" dirty="0">
                <a:solidFill>
                  <a:srgbClr val="C00000"/>
                </a:solidFill>
                <a:latin typeface="Cambria" panose="02040503050406030204" pitchFamily="18" charset="0"/>
              </a:rPr>
              <a:t>Ticaret unvanının </a:t>
            </a:r>
            <a:r>
              <a:rPr lang="tr-TR" sz="2000" dirty="0">
                <a:solidFill>
                  <a:sysClr val="windowText" lastClr="000000">
                    <a:hueOff val="0"/>
                    <a:satOff val="0"/>
                    <a:lumOff val="0"/>
                    <a:alphaOff val="0"/>
                  </a:sysClr>
                </a:solidFill>
                <a:latin typeface="Cambria" panose="02040503050406030204" pitchFamily="18" charset="0"/>
              </a:rPr>
              <a:t>veya </a:t>
            </a:r>
            <a:r>
              <a:rPr lang="tr-TR" sz="2000" b="1" dirty="0">
                <a:solidFill>
                  <a:srgbClr val="C00000"/>
                </a:solidFill>
                <a:latin typeface="Cambria" panose="02040503050406030204" pitchFamily="18" charset="0"/>
              </a:rPr>
              <a:t>işletme adının değişmesi </a:t>
            </a:r>
            <a:r>
              <a:rPr lang="tr-TR" sz="2000" dirty="0">
                <a:solidFill>
                  <a:sysClr val="windowText" lastClr="000000">
                    <a:hueOff val="0"/>
                    <a:satOff val="0"/>
                    <a:lumOff val="0"/>
                    <a:alphaOff val="0"/>
                  </a:sysClr>
                </a:solidFill>
                <a:latin typeface="Cambria" panose="02040503050406030204" pitchFamily="18" charset="0"/>
              </a:rPr>
              <a:t>gibi nedenlerle yetki belgesinin yenilenmesi durumunda değişikliğin belgelendirilmesi yeterlidir.</a:t>
            </a:r>
          </a:p>
          <a:p>
            <a:pPr marL="0" indent="0">
              <a:buClr>
                <a:srgbClr val="E48312"/>
              </a:buClr>
              <a:buNone/>
            </a:pPr>
            <a:endParaRPr lang="tr-TR" altLang="tr-TR" sz="2600" i="1" dirty="0">
              <a:solidFill>
                <a:srgbClr val="0D0D0D"/>
              </a:solidFill>
              <a:latin typeface="Cambria" panose="02040503050406030204" pitchFamily="18" charset="0"/>
            </a:endParaRPr>
          </a:p>
        </p:txBody>
      </p:sp>
    </p:spTree>
    <p:extLst>
      <p:ext uri="{BB962C8B-B14F-4D97-AF65-F5344CB8AC3E}">
        <p14:creationId xmlns:p14="http://schemas.microsoft.com/office/powerpoint/2010/main" val="3666347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899592" y="188640"/>
            <a:ext cx="7920880"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400" b="1" dirty="0" smtClean="0">
                <a:solidFill>
                  <a:schemeClr val="bg1"/>
                </a:solidFill>
                <a:latin typeface="Cambria" panose="02040503050406030204" pitchFamily="18" charset="0"/>
              </a:rPr>
              <a:t>YETKİ BELGESİNİN İPTALİ </a:t>
            </a:r>
            <a:r>
              <a:rPr lang="tr-TR" sz="2000" b="1" dirty="0" smtClean="0">
                <a:solidFill>
                  <a:schemeClr val="bg1"/>
                </a:solidFill>
                <a:latin typeface="Cambria" panose="02040503050406030204" pitchFamily="18" charset="0"/>
              </a:rPr>
              <a:t>Md. 9</a:t>
            </a:r>
          </a:p>
          <a:p>
            <a:pPr algn="ctr">
              <a:defRPr/>
            </a:pPr>
            <a:endParaRPr lang="tr-TR" sz="2800" b="1" dirty="0">
              <a:ln w="12700">
                <a:solidFill>
                  <a:srgbClr val="C42F1A"/>
                </a:solidFill>
                <a:prstDash val="solid"/>
              </a:ln>
              <a:solidFill>
                <a:schemeClr val="bg1"/>
              </a:solidFill>
              <a:latin typeface="Cambria" pitchFamily="18" charset="0"/>
            </a:endParaRPr>
          </a:p>
        </p:txBody>
      </p:sp>
      <p:sp>
        <p:nvSpPr>
          <p:cNvPr id="11" name="Slayt Numarası Yer Tutucusu 10"/>
          <p:cNvSpPr>
            <a:spLocks noGrp="1"/>
          </p:cNvSpPr>
          <p:nvPr>
            <p:ph type="sldNum" sz="quarter" idx="12"/>
          </p:nvPr>
        </p:nvSpPr>
        <p:spPr/>
        <p:txBody>
          <a:bodyPr/>
          <a:lstStyle/>
          <a:p>
            <a:fld id="{30642737-41E3-422E-8589-00A133C6C1A6}" type="slidenum">
              <a:rPr lang="en-US" smtClean="0"/>
              <a:pPr/>
              <a:t>13</a:t>
            </a:fld>
            <a:endParaRPr lang="en-US"/>
          </a:p>
        </p:txBody>
      </p:sp>
      <p:sp>
        <p:nvSpPr>
          <p:cNvPr id="8" name="Dikdörtgen 3"/>
          <p:cNvSpPr>
            <a:spLocks noChangeArrowheads="1"/>
          </p:cNvSpPr>
          <p:nvPr/>
        </p:nvSpPr>
        <p:spPr bwMode="auto">
          <a:xfrm>
            <a:off x="395536" y="1124744"/>
            <a:ext cx="8136904" cy="358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lvl="0" algn="just"/>
            <a:endParaRPr lang="tr-TR" sz="1500" dirty="0" smtClean="0">
              <a:solidFill>
                <a:sysClr val="windowText" lastClr="000000"/>
              </a:solidFill>
              <a:latin typeface="Cambria" panose="02040503050406030204" pitchFamily="18" charset="0"/>
            </a:endParaRPr>
          </a:p>
          <a:p>
            <a:pPr lvl="0" algn="just"/>
            <a:endParaRPr lang="tr-TR" sz="1500" dirty="0">
              <a:solidFill>
                <a:sysClr val="windowText" lastClr="000000"/>
              </a:solidFill>
              <a:latin typeface="Cambria" panose="02040503050406030204" pitchFamily="18" charset="0"/>
            </a:endParaRPr>
          </a:p>
          <a:p>
            <a:pPr lvl="0" algn="just"/>
            <a:endParaRPr lang="tr-TR" sz="1500" dirty="0" smtClean="0">
              <a:solidFill>
                <a:sysClr val="windowText" lastClr="000000"/>
              </a:solidFill>
              <a:latin typeface="Cambria" panose="02040503050406030204" pitchFamily="18" charset="0"/>
            </a:endParaRPr>
          </a:p>
          <a:p>
            <a:pPr lvl="0" algn="just"/>
            <a:r>
              <a:rPr lang="tr-TR" sz="2000" dirty="0" smtClean="0">
                <a:solidFill>
                  <a:sysClr val="windowText" lastClr="000000"/>
                </a:solidFill>
                <a:latin typeface="Cambria" panose="02040503050406030204" pitchFamily="18" charset="0"/>
              </a:rPr>
              <a:t>Şartlardan </a:t>
            </a:r>
            <a:r>
              <a:rPr lang="tr-TR" sz="2000" dirty="0">
                <a:solidFill>
                  <a:sysClr val="windowText" lastClr="000000"/>
                </a:solidFill>
                <a:latin typeface="Cambria" panose="02040503050406030204" pitchFamily="18" charset="0"/>
              </a:rPr>
              <a:t>herhangi birinin kaybedilmesi </a:t>
            </a:r>
            <a:r>
              <a:rPr lang="tr-TR" sz="2000" dirty="0" smtClean="0">
                <a:solidFill>
                  <a:sysClr val="windowText" lastClr="000000"/>
                </a:solidFill>
                <a:latin typeface="Cambria" panose="02040503050406030204" pitchFamily="18" charset="0"/>
              </a:rPr>
              <a:t>halinde durum </a:t>
            </a:r>
            <a:r>
              <a:rPr lang="tr-TR" sz="2000" b="1" dirty="0" smtClean="0">
                <a:solidFill>
                  <a:srgbClr val="C00000"/>
                </a:solidFill>
                <a:latin typeface="Cambria" panose="02040503050406030204" pitchFamily="18" charset="0"/>
              </a:rPr>
              <a:t>on </a:t>
            </a:r>
            <a:r>
              <a:rPr lang="tr-TR" sz="2000" b="1" dirty="0">
                <a:solidFill>
                  <a:srgbClr val="C00000"/>
                </a:solidFill>
                <a:latin typeface="Cambria" panose="02040503050406030204" pitchFamily="18" charset="0"/>
              </a:rPr>
              <a:t>beş gün içinde işletme tarafından </a:t>
            </a:r>
            <a:r>
              <a:rPr lang="tr-TR" sz="2000" dirty="0">
                <a:solidFill>
                  <a:sysClr val="windowText" lastClr="000000"/>
                </a:solidFill>
                <a:latin typeface="Cambria" panose="02040503050406030204" pitchFamily="18" charset="0"/>
              </a:rPr>
              <a:t>Bilgi Sistemi üzerinden </a:t>
            </a:r>
            <a:r>
              <a:rPr lang="tr-TR" sz="2000" dirty="0" smtClean="0">
                <a:solidFill>
                  <a:sysClr val="windowText" lastClr="000000"/>
                </a:solidFill>
                <a:latin typeface="Cambria" panose="02040503050406030204" pitchFamily="18" charset="0"/>
              </a:rPr>
              <a:t>İl </a:t>
            </a:r>
            <a:r>
              <a:rPr lang="tr-TR" sz="2000" dirty="0">
                <a:solidFill>
                  <a:sysClr val="windowText" lastClr="000000"/>
                </a:solidFill>
                <a:latin typeface="Cambria" panose="02040503050406030204" pitchFamily="18" charset="0"/>
              </a:rPr>
              <a:t>M</a:t>
            </a:r>
            <a:r>
              <a:rPr lang="tr-TR" sz="2000" dirty="0" smtClean="0">
                <a:solidFill>
                  <a:sysClr val="windowText" lastClr="000000"/>
                </a:solidFill>
                <a:latin typeface="Cambria" panose="02040503050406030204" pitchFamily="18" charset="0"/>
              </a:rPr>
              <a:t>üdürlüğüne </a:t>
            </a:r>
            <a:r>
              <a:rPr lang="tr-TR" sz="2000" dirty="0">
                <a:solidFill>
                  <a:sysClr val="windowText" lastClr="000000"/>
                </a:solidFill>
                <a:latin typeface="Cambria" panose="02040503050406030204" pitchFamily="18" charset="0"/>
              </a:rPr>
              <a:t>bildirilir.</a:t>
            </a:r>
          </a:p>
          <a:p>
            <a:pPr lvl="0" algn="just"/>
            <a:r>
              <a:rPr lang="tr-TR" sz="2000" dirty="0">
                <a:solidFill>
                  <a:sysClr val="windowText" lastClr="000000"/>
                </a:solidFill>
                <a:latin typeface="Cambria" panose="02040503050406030204" pitchFamily="18" charset="0"/>
              </a:rPr>
              <a:t>Ş</a:t>
            </a:r>
            <a:r>
              <a:rPr lang="tr-TR" sz="2000" dirty="0" smtClean="0">
                <a:solidFill>
                  <a:sysClr val="windowText" lastClr="000000"/>
                </a:solidFill>
                <a:latin typeface="Cambria" panose="02040503050406030204" pitchFamily="18" charset="0"/>
              </a:rPr>
              <a:t>artlardan </a:t>
            </a:r>
            <a:r>
              <a:rPr lang="tr-TR" sz="2000" dirty="0">
                <a:solidFill>
                  <a:sysClr val="windowText" lastClr="000000"/>
                </a:solidFill>
                <a:latin typeface="Cambria" panose="02040503050406030204" pitchFamily="18" charset="0"/>
              </a:rPr>
              <a:t>en az birini taşımadığının bildirim üzerine veya resen </a:t>
            </a:r>
            <a:r>
              <a:rPr lang="tr-TR" sz="2000" dirty="0" smtClean="0">
                <a:solidFill>
                  <a:sysClr val="windowText" lastClr="000000"/>
                </a:solidFill>
                <a:latin typeface="Cambria" panose="02040503050406030204" pitchFamily="18" charset="0"/>
              </a:rPr>
              <a:t>İl </a:t>
            </a:r>
            <a:r>
              <a:rPr lang="tr-TR" sz="2000" dirty="0">
                <a:solidFill>
                  <a:sysClr val="windowText" lastClr="000000"/>
                </a:solidFill>
                <a:latin typeface="Cambria" panose="02040503050406030204" pitchFamily="18" charset="0"/>
              </a:rPr>
              <a:t>M</a:t>
            </a:r>
            <a:r>
              <a:rPr lang="tr-TR" sz="2000" dirty="0" smtClean="0">
                <a:solidFill>
                  <a:sysClr val="windowText" lastClr="000000"/>
                </a:solidFill>
                <a:latin typeface="Cambria" panose="02040503050406030204" pitchFamily="18" charset="0"/>
              </a:rPr>
              <a:t>üdürlüğünce tespiti ile yetki </a:t>
            </a:r>
            <a:r>
              <a:rPr lang="tr-TR" sz="2000" dirty="0">
                <a:solidFill>
                  <a:sysClr val="windowText" lastClr="000000"/>
                </a:solidFill>
                <a:latin typeface="Cambria" panose="02040503050406030204" pitchFamily="18" charset="0"/>
              </a:rPr>
              <a:t>belgesi </a:t>
            </a:r>
            <a:r>
              <a:rPr lang="tr-TR" sz="2000" b="1" dirty="0">
                <a:solidFill>
                  <a:srgbClr val="C00000"/>
                </a:solidFill>
                <a:latin typeface="Cambria" panose="02040503050406030204" pitchFamily="18" charset="0"/>
              </a:rPr>
              <a:t>aynı gün </a:t>
            </a:r>
            <a:r>
              <a:rPr lang="tr-TR" sz="2000" dirty="0">
                <a:solidFill>
                  <a:schemeClr val="tx1"/>
                </a:solidFill>
                <a:latin typeface="Cambria" panose="02040503050406030204" pitchFamily="18" charset="0"/>
              </a:rPr>
              <a:t>iptal edilir</a:t>
            </a:r>
            <a:r>
              <a:rPr lang="tr-TR" sz="2000" dirty="0" smtClean="0">
                <a:solidFill>
                  <a:schemeClr val="tx1"/>
                </a:solidFill>
                <a:latin typeface="Cambria" panose="02040503050406030204" pitchFamily="18" charset="0"/>
              </a:rPr>
              <a:t>.</a:t>
            </a:r>
            <a:endParaRPr lang="tr-TR" sz="2000" dirty="0">
              <a:solidFill>
                <a:sysClr val="windowText" lastClr="000000"/>
              </a:solidFill>
              <a:latin typeface="Cambria" panose="02040503050406030204" pitchFamily="18" charset="0"/>
            </a:endParaRPr>
          </a:p>
          <a:p>
            <a:pPr lvl="0" algn="just"/>
            <a:r>
              <a:rPr lang="tr-TR" sz="2000" dirty="0" smtClean="0">
                <a:solidFill>
                  <a:sysClr val="windowText" lastClr="000000"/>
                </a:solidFill>
                <a:latin typeface="Cambria" panose="02040503050406030204" pitchFamily="18" charset="0"/>
              </a:rPr>
              <a:t>Yetki </a:t>
            </a:r>
            <a:r>
              <a:rPr lang="tr-TR" sz="2000" dirty="0">
                <a:solidFill>
                  <a:sysClr val="windowText" lastClr="000000"/>
                </a:solidFill>
                <a:latin typeface="Cambria" panose="02040503050406030204" pitchFamily="18" charset="0"/>
              </a:rPr>
              <a:t>belgesi iptal edilen işletme </a:t>
            </a:r>
            <a:r>
              <a:rPr lang="tr-TR" sz="2000" dirty="0" smtClean="0">
                <a:solidFill>
                  <a:sysClr val="windowText" lastClr="000000"/>
                </a:solidFill>
                <a:latin typeface="Cambria" panose="02040503050406030204" pitchFamily="18" charset="0"/>
              </a:rPr>
              <a:t>İl </a:t>
            </a:r>
            <a:r>
              <a:rPr lang="tr-TR" sz="2000" dirty="0">
                <a:solidFill>
                  <a:sysClr val="windowText" lastClr="000000"/>
                </a:solidFill>
                <a:latin typeface="Cambria" panose="02040503050406030204" pitchFamily="18" charset="0"/>
              </a:rPr>
              <a:t>M</a:t>
            </a:r>
            <a:r>
              <a:rPr lang="tr-TR" sz="2000" dirty="0" smtClean="0">
                <a:solidFill>
                  <a:sysClr val="windowText" lastClr="000000"/>
                </a:solidFill>
                <a:latin typeface="Cambria" panose="02040503050406030204" pitchFamily="18" charset="0"/>
              </a:rPr>
              <a:t>üdürlüğünce </a:t>
            </a:r>
            <a:r>
              <a:rPr lang="tr-TR" sz="2000" b="1" dirty="0">
                <a:solidFill>
                  <a:srgbClr val="C00000"/>
                </a:solidFill>
                <a:latin typeface="Cambria" panose="02040503050406030204" pitchFamily="18" charset="0"/>
              </a:rPr>
              <a:t>beş gün içinde </a:t>
            </a:r>
            <a:r>
              <a:rPr lang="tr-TR" sz="2000" b="1" dirty="0" smtClean="0">
                <a:solidFill>
                  <a:srgbClr val="C00000"/>
                </a:solidFill>
                <a:latin typeface="Cambria" panose="02040503050406030204" pitchFamily="18" charset="0"/>
              </a:rPr>
              <a:t>yetkili </a:t>
            </a:r>
            <a:r>
              <a:rPr lang="tr-TR" sz="2000" b="1" dirty="0">
                <a:solidFill>
                  <a:srgbClr val="C00000"/>
                </a:solidFill>
                <a:latin typeface="Cambria" panose="02040503050406030204" pitchFamily="18" charset="0"/>
              </a:rPr>
              <a:t>idareye bildirilir</a:t>
            </a:r>
            <a:r>
              <a:rPr lang="tr-TR" sz="2000" b="1" dirty="0" smtClean="0">
                <a:solidFill>
                  <a:srgbClr val="C00000"/>
                </a:solidFill>
                <a:latin typeface="Cambria" panose="02040503050406030204" pitchFamily="18" charset="0"/>
              </a:rPr>
              <a:t>.</a:t>
            </a:r>
            <a:endParaRPr lang="tr-TR" altLang="tr-TR" sz="2000" b="1" i="1" dirty="0">
              <a:solidFill>
                <a:srgbClr val="C00000"/>
              </a:solidFill>
              <a:latin typeface="Cambria" panose="02040503050406030204" pitchFamily="18" charset="0"/>
            </a:endParaRPr>
          </a:p>
        </p:txBody>
      </p:sp>
    </p:spTree>
    <p:extLst>
      <p:ext uri="{BB962C8B-B14F-4D97-AF65-F5344CB8AC3E}">
        <p14:creationId xmlns:p14="http://schemas.microsoft.com/office/powerpoint/2010/main" val="21458106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899592" y="188640"/>
            <a:ext cx="7920880"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800" b="1" dirty="0" smtClean="0">
                <a:solidFill>
                  <a:schemeClr val="bg1"/>
                </a:solidFill>
                <a:latin typeface="Cambria" panose="02040503050406030204" pitchFamily="18" charset="0"/>
              </a:rPr>
              <a:t>MESLEKİ YETERLİLİK BELGESİ </a:t>
            </a:r>
            <a:r>
              <a:rPr lang="tr-TR" sz="2000" b="1" dirty="0" smtClean="0">
                <a:solidFill>
                  <a:schemeClr val="bg1"/>
                </a:solidFill>
                <a:latin typeface="Cambria" panose="02040503050406030204" pitchFamily="18" charset="0"/>
              </a:rPr>
              <a:t>Md. 10</a:t>
            </a:r>
          </a:p>
          <a:p>
            <a:pPr algn="ctr">
              <a:defRPr/>
            </a:pPr>
            <a:endParaRPr lang="tr-TR" sz="2800" b="1" dirty="0">
              <a:ln w="12700">
                <a:solidFill>
                  <a:srgbClr val="C42F1A"/>
                </a:solidFill>
                <a:prstDash val="solid"/>
              </a:ln>
              <a:solidFill>
                <a:schemeClr val="bg1"/>
              </a:solidFill>
              <a:latin typeface="Cambria" pitchFamily="18" charset="0"/>
            </a:endParaRPr>
          </a:p>
        </p:txBody>
      </p:sp>
      <p:sp>
        <p:nvSpPr>
          <p:cNvPr id="11" name="Slayt Numarası Yer Tutucusu 10"/>
          <p:cNvSpPr>
            <a:spLocks noGrp="1"/>
          </p:cNvSpPr>
          <p:nvPr>
            <p:ph type="sldNum" sz="quarter" idx="12"/>
          </p:nvPr>
        </p:nvSpPr>
        <p:spPr/>
        <p:txBody>
          <a:bodyPr/>
          <a:lstStyle/>
          <a:p>
            <a:fld id="{30642737-41E3-422E-8589-00A133C6C1A6}" type="slidenum">
              <a:rPr lang="en-US" smtClean="0"/>
              <a:pPr/>
              <a:t>14</a:t>
            </a:fld>
            <a:endParaRPr lang="en-US"/>
          </a:p>
        </p:txBody>
      </p:sp>
      <p:sp>
        <p:nvSpPr>
          <p:cNvPr id="8" name="Dikdörtgen 3"/>
          <p:cNvSpPr>
            <a:spLocks noChangeArrowheads="1"/>
          </p:cNvSpPr>
          <p:nvPr/>
        </p:nvSpPr>
        <p:spPr bwMode="auto">
          <a:xfrm>
            <a:off x="755576" y="1772816"/>
            <a:ext cx="7632848" cy="3980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lvl="0" algn="just"/>
            <a:r>
              <a:rPr lang="tr-TR" sz="2000" dirty="0">
                <a:solidFill>
                  <a:sysClr val="windowText" lastClr="000000"/>
                </a:solidFill>
                <a:latin typeface="Cambria" panose="02040503050406030204" pitchFamily="18" charset="0"/>
              </a:rPr>
              <a:t>İşletmede </a:t>
            </a:r>
            <a:r>
              <a:rPr lang="tr-TR" sz="2000" dirty="0">
                <a:solidFill>
                  <a:srgbClr val="FF0000"/>
                </a:solidFill>
                <a:latin typeface="Cambria" panose="02040503050406030204" pitchFamily="18" charset="0"/>
              </a:rPr>
              <a:t>pazarlama ve satış personeli </a:t>
            </a:r>
            <a:r>
              <a:rPr lang="tr-TR" sz="2000" dirty="0">
                <a:solidFill>
                  <a:sysClr val="windowText" lastClr="000000"/>
                </a:solidFill>
                <a:latin typeface="Cambria" panose="02040503050406030204" pitchFamily="18" charset="0"/>
              </a:rPr>
              <a:t>olarak çalıştırılan kişilerin </a:t>
            </a:r>
            <a:r>
              <a:rPr lang="tr-TR" sz="2000" dirty="0" smtClean="0">
                <a:solidFill>
                  <a:sysClr val="windowText" lastClr="000000"/>
                </a:solidFill>
                <a:latin typeface="Cambria" panose="02040503050406030204" pitchFamily="18" charset="0"/>
              </a:rPr>
              <a:t>motorlu kara taşıtları </a:t>
            </a:r>
            <a:r>
              <a:rPr lang="tr-TR" sz="2000" dirty="0" smtClean="0">
                <a:solidFill>
                  <a:srgbClr val="FF0000"/>
                </a:solidFill>
                <a:latin typeface="Cambria" panose="02040503050406030204" pitchFamily="18" charset="0"/>
              </a:rPr>
              <a:t>alım satım sorumlusu </a:t>
            </a:r>
            <a:r>
              <a:rPr lang="tr-TR" sz="2000" dirty="0">
                <a:solidFill>
                  <a:srgbClr val="FF0000"/>
                </a:solidFill>
                <a:latin typeface="Cambria" panose="02040503050406030204" pitchFamily="18" charset="0"/>
              </a:rPr>
              <a:t>(Seviye 5) </a:t>
            </a:r>
            <a:r>
              <a:rPr lang="tr-TR" sz="2000" dirty="0">
                <a:solidFill>
                  <a:sysClr val="windowText" lastClr="000000"/>
                </a:solidFill>
                <a:latin typeface="Cambria" panose="02040503050406030204" pitchFamily="18" charset="0"/>
              </a:rPr>
              <a:t>veya motorlu kara taşıtları </a:t>
            </a:r>
            <a:r>
              <a:rPr lang="tr-TR" sz="2000" dirty="0" smtClean="0">
                <a:solidFill>
                  <a:srgbClr val="FF0000"/>
                </a:solidFill>
                <a:latin typeface="Cambria" panose="02040503050406030204" pitchFamily="18" charset="0"/>
              </a:rPr>
              <a:t>alım satım danışmanı </a:t>
            </a:r>
            <a:r>
              <a:rPr lang="tr-TR" sz="2000" dirty="0">
                <a:solidFill>
                  <a:srgbClr val="FF0000"/>
                </a:solidFill>
                <a:latin typeface="Cambria" panose="02040503050406030204" pitchFamily="18" charset="0"/>
              </a:rPr>
              <a:t>(Seviye 4) </a:t>
            </a:r>
            <a:r>
              <a:rPr lang="tr-TR" sz="2000" dirty="0">
                <a:solidFill>
                  <a:sysClr val="windowText" lastClr="000000"/>
                </a:solidFill>
                <a:latin typeface="Cambria" panose="02040503050406030204" pitchFamily="18" charset="0"/>
              </a:rPr>
              <a:t>ulusal yeterliliklerine dayalı </a:t>
            </a:r>
            <a:r>
              <a:rPr lang="tr-TR" sz="2000" dirty="0">
                <a:solidFill>
                  <a:srgbClr val="FF0000"/>
                </a:solidFill>
                <a:latin typeface="Cambria" panose="02040503050406030204" pitchFamily="18" charset="0"/>
              </a:rPr>
              <a:t>mesleki yeterlilik </a:t>
            </a:r>
            <a:r>
              <a:rPr lang="tr-TR" sz="2000" dirty="0">
                <a:solidFill>
                  <a:sysClr val="windowText" lastClr="000000"/>
                </a:solidFill>
                <a:latin typeface="Cambria" panose="02040503050406030204" pitchFamily="18" charset="0"/>
              </a:rPr>
              <a:t>belgelerinden birine </a:t>
            </a:r>
            <a:r>
              <a:rPr lang="tr-TR" sz="2000" dirty="0">
                <a:solidFill>
                  <a:srgbClr val="FF0000"/>
                </a:solidFill>
                <a:latin typeface="Cambria" panose="02040503050406030204" pitchFamily="18" charset="0"/>
              </a:rPr>
              <a:t>sahip olması </a:t>
            </a:r>
            <a:r>
              <a:rPr lang="tr-TR" sz="2000" dirty="0">
                <a:solidFill>
                  <a:sysClr val="windowText" lastClr="000000"/>
                </a:solidFill>
                <a:latin typeface="Cambria" panose="02040503050406030204" pitchFamily="18" charset="0"/>
              </a:rPr>
              <a:t>gerekir.</a:t>
            </a:r>
          </a:p>
          <a:p>
            <a:pPr lvl="0" algn="just"/>
            <a:r>
              <a:rPr lang="tr-TR" sz="2000" dirty="0">
                <a:latin typeface="Cambria" panose="02040503050406030204" pitchFamily="18" charset="0"/>
              </a:rPr>
              <a:t>S</a:t>
            </a:r>
            <a:r>
              <a:rPr lang="tr-TR" sz="2000" dirty="0" smtClean="0">
                <a:latin typeface="Cambria" panose="02040503050406030204" pitchFamily="18" charset="0"/>
              </a:rPr>
              <a:t>atım </a:t>
            </a:r>
            <a:r>
              <a:rPr lang="tr-TR" sz="2000" dirty="0">
                <a:latin typeface="Cambria" panose="02040503050406030204" pitchFamily="18" charset="0"/>
              </a:rPr>
              <a:t>sorumlusu </a:t>
            </a:r>
            <a:r>
              <a:rPr lang="tr-TR" sz="2000" dirty="0">
                <a:solidFill>
                  <a:srgbClr val="FF0000"/>
                </a:solidFill>
                <a:latin typeface="Cambria" panose="02040503050406030204" pitchFamily="18" charset="0"/>
              </a:rPr>
              <a:t>(Seviye 5</a:t>
            </a:r>
            <a:r>
              <a:rPr lang="tr-TR" sz="2000" dirty="0" smtClean="0">
                <a:solidFill>
                  <a:srgbClr val="FF0000"/>
                </a:solidFill>
                <a:latin typeface="Cambria" panose="02040503050406030204" pitchFamily="18" charset="0"/>
              </a:rPr>
              <a:t>) </a:t>
            </a:r>
            <a:r>
              <a:rPr lang="tr-TR" sz="2000" dirty="0" smtClean="0">
                <a:solidFill>
                  <a:sysClr val="windowText" lastClr="000000"/>
                </a:solidFill>
                <a:latin typeface="Cambria" panose="02040503050406030204" pitchFamily="18" charset="0"/>
              </a:rPr>
              <a:t>ile </a:t>
            </a:r>
            <a:r>
              <a:rPr lang="tr-TR" sz="2000" dirty="0">
                <a:solidFill>
                  <a:sysClr val="windowText" lastClr="000000"/>
                </a:solidFill>
                <a:latin typeface="Cambria" panose="02040503050406030204" pitchFamily="18" charset="0"/>
              </a:rPr>
              <a:t>işletmede pazarlama ve satış personeli olarak çalıştırılan kişiler ortaöğretim ve yüksek öğretim kurumlarının </a:t>
            </a:r>
            <a:r>
              <a:rPr lang="tr-TR" sz="2000" dirty="0" smtClean="0">
                <a:solidFill>
                  <a:sysClr val="windowText" lastClr="000000"/>
                </a:solidFill>
                <a:latin typeface="Cambria" panose="02040503050406030204" pitchFamily="18" charset="0"/>
              </a:rPr>
              <a:t>motorlu kara taşıtı ticareti </a:t>
            </a:r>
            <a:r>
              <a:rPr lang="tr-TR" sz="2000" dirty="0">
                <a:solidFill>
                  <a:sysClr val="windowText" lastClr="000000"/>
                </a:solidFill>
                <a:latin typeface="Cambria" panose="02040503050406030204" pitchFamily="18" charset="0"/>
              </a:rPr>
              <a:t>ile ilgili alanlarından veya </a:t>
            </a:r>
            <a:r>
              <a:rPr lang="tr-TR" sz="2000" dirty="0" smtClean="0">
                <a:solidFill>
                  <a:sysClr val="windowText" lastClr="000000"/>
                </a:solidFill>
                <a:latin typeface="Cambria" panose="02040503050406030204" pitchFamily="18" charset="0"/>
              </a:rPr>
              <a:t>bunlara denkliği </a:t>
            </a:r>
            <a:r>
              <a:rPr lang="tr-TR" sz="2000" dirty="0">
                <a:solidFill>
                  <a:sysClr val="windowText" lastClr="000000"/>
                </a:solidFill>
                <a:latin typeface="Cambria" panose="02040503050406030204" pitchFamily="18" charset="0"/>
              </a:rPr>
              <a:t>kabul edilen yurt dışındaki öğretim kurumlarından mezun </a:t>
            </a:r>
            <a:r>
              <a:rPr lang="tr-TR" sz="2000" dirty="0" smtClean="0">
                <a:solidFill>
                  <a:sysClr val="windowText" lastClr="000000"/>
                </a:solidFill>
                <a:latin typeface="Cambria" panose="02040503050406030204" pitchFamily="18" charset="0"/>
              </a:rPr>
              <a:t>olanlar için </a:t>
            </a:r>
            <a:r>
              <a:rPr lang="tr-TR" sz="2000" dirty="0">
                <a:solidFill>
                  <a:sysClr val="windowText" lastClr="000000"/>
                </a:solidFill>
                <a:latin typeface="Cambria" panose="02040503050406030204" pitchFamily="18" charset="0"/>
              </a:rPr>
              <a:t>mesleki </a:t>
            </a:r>
            <a:r>
              <a:rPr lang="tr-TR" sz="2000" dirty="0">
                <a:solidFill>
                  <a:srgbClr val="FF0000"/>
                </a:solidFill>
                <a:latin typeface="Cambria" panose="02040503050406030204" pitchFamily="18" charset="0"/>
              </a:rPr>
              <a:t>yeterlilik belgesi şartı </a:t>
            </a:r>
            <a:r>
              <a:rPr lang="tr-TR" sz="2000" dirty="0">
                <a:solidFill>
                  <a:sysClr val="windowText" lastClr="000000"/>
                </a:solidFill>
                <a:latin typeface="Cambria" panose="02040503050406030204" pitchFamily="18" charset="0"/>
              </a:rPr>
              <a:t>aranmaz.</a:t>
            </a:r>
          </a:p>
          <a:p>
            <a:pPr marL="0" indent="0">
              <a:buClr>
                <a:srgbClr val="E48312"/>
              </a:buClr>
              <a:buNone/>
            </a:pPr>
            <a:endParaRPr lang="tr-TR" altLang="tr-TR" sz="1600" i="1" dirty="0">
              <a:solidFill>
                <a:srgbClr val="0D0D0D"/>
              </a:solidFill>
              <a:latin typeface="Cambria" panose="02040503050406030204" pitchFamily="18" charset="0"/>
            </a:endParaRPr>
          </a:p>
        </p:txBody>
      </p:sp>
    </p:spTree>
    <p:extLst>
      <p:ext uri="{BB962C8B-B14F-4D97-AF65-F5344CB8AC3E}">
        <p14:creationId xmlns:p14="http://schemas.microsoft.com/office/powerpoint/2010/main" val="122337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899592" y="188640"/>
            <a:ext cx="7920880"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000" b="1" dirty="0" smtClean="0">
                <a:solidFill>
                  <a:schemeClr val="bg1"/>
                </a:solidFill>
                <a:latin typeface="Cambria" panose="02040503050406030204" pitchFamily="18" charset="0"/>
              </a:rPr>
              <a:t>İKİNCİ EL MOTORLU KARA TAŞITI BİLGİ SİSTEMİ VE İLAN </a:t>
            </a:r>
            <a:r>
              <a:rPr lang="tr-TR" b="1" dirty="0" smtClean="0">
                <a:solidFill>
                  <a:schemeClr val="bg1"/>
                </a:solidFill>
                <a:latin typeface="Cambria" panose="02040503050406030204" pitchFamily="18" charset="0"/>
              </a:rPr>
              <a:t>Md. 11</a:t>
            </a:r>
          </a:p>
          <a:p>
            <a:pPr algn="ctr">
              <a:defRPr/>
            </a:pPr>
            <a:endParaRPr lang="tr-TR" sz="2800" b="1" dirty="0">
              <a:ln w="12700">
                <a:solidFill>
                  <a:srgbClr val="C42F1A"/>
                </a:solidFill>
                <a:prstDash val="solid"/>
              </a:ln>
              <a:solidFill>
                <a:schemeClr val="bg1"/>
              </a:solidFill>
              <a:latin typeface="Cambria" pitchFamily="18" charset="0"/>
            </a:endParaRPr>
          </a:p>
        </p:txBody>
      </p:sp>
      <p:sp>
        <p:nvSpPr>
          <p:cNvPr id="11" name="Slayt Numarası Yer Tutucusu 10"/>
          <p:cNvSpPr>
            <a:spLocks noGrp="1"/>
          </p:cNvSpPr>
          <p:nvPr>
            <p:ph type="sldNum" sz="quarter" idx="12"/>
          </p:nvPr>
        </p:nvSpPr>
        <p:spPr/>
        <p:txBody>
          <a:bodyPr/>
          <a:lstStyle/>
          <a:p>
            <a:fld id="{30642737-41E3-422E-8589-00A133C6C1A6}" type="slidenum">
              <a:rPr lang="en-US" smtClean="0"/>
              <a:pPr/>
              <a:t>15</a:t>
            </a:fld>
            <a:endParaRPr lang="en-US"/>
          </a:p>
        </p:txBody>
      </p:sp>
      <p:sp>
        <p:nvSpPr>
          <p:cNvPr id="8" name="Dikdörtgen 3"/>
          <p:cNvSpPr>
            <a:spLocks noChangeArrowheads="1"/>
          </p:cNvSpPr>
          <p:nvPr/>
        </p:nvSpPr>
        <p:spPr bwMode="auto">
          <a:xfrm>
            <a:off x="611560" y="1473871"/>
            <a:ext cx="7848872" cy="4529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lvl="0" algn="just"/>
            <a:endParaRPr lang="tr-TR" sz="1900" dirty="0" smtClean="0">
              <a:solidFill>
                <a:sysClr val="windowText" lastClr="000000"/>
              </a:solidFill>
              <a:latin typeface="Cambria" panose="02040503050406030204" pitchFamily="18" charset="0"/>
            </a:endParaRPr>
          </a:p>
          <a:p>
            <a:pPr lvl="0" algn="just"/>
            <a:endParaRPr lang="tr-TR" sz="1900" dirty="0">
              <a:solidFill>
                <a:sysClr val="windowText" lastClr="000000"/>
              </a:solidFill>
              <a:latin typeface="Cambria" panose="02040503050406030204" pitchFamily="18" charset="0"/>
            </a:endParaRPr>
          </a:p>
          <a:p>
            <a:pPr lvl="0" algn="just"/>
            <a:r>
              <a:rPr lang="tr-TR" sz="2000" dirty="0" smtClean="0">
                <a:solidFill>
                  <a:sysClr val="windowText" lastClr="000000"/>
                </a:solidFill>
                <a:latin typeface="Cambria" panose="02040503050406030204" pitchFamily="18" charset="0"/>
              </a:rPr>
              <a:t>Yetki </a:t>
            </a:r>
            <a:r>
              <a:rPr lang="tr-TR" sz="2000" dirty="0">
                <a:solidFill>
                  <a:sysClr val="windowText" lastClr="000000"/>
                </a:solidFill>
                <a:latin typeface="Cambria" panose="02040503050406030204" pitchFamily="18" charset="0"/>
              </a:rPr>
              <a:t>belgesine sahip işletmelerin güncel listesi Bakanlığın internet sayfasında ilan edilir. </a:t>
            </a:r>
          </a:p>
          <a:p>
            <a:pPr lvl="0" algn="just"/>
            <a:r>
              <a:rPr lang="tr-TR" sz="2000" dirty="0">
                <a:solidFill>
                  <a:sysClr val="windowText" lastClr="000000"/>
                </a:solidFill>
                <a:latin typeface="Cambria" panose="02040503050406030204" pitchFamily="18" charset="0"/>
              </a:rPr>
              <a:t>Bilgi Sistemi ihtiyaç duyulan diğer bilgi sistemlerine entegre </a:t>
            </a:r>
            <a:r>
              <a:rPr lang="tr-TR" sz="2000" dirty="0" smtClean="0">
                <a:solidFill>
                  <a:sysClr val="windowText" lastClr="000000"/>
                </a:solidFill>
                <a:latin typeface="Cambria" panose="02040503050406030204" pitchFamily="18" charset="0"/>
              </a:rPr>
              <a:t>edilir.</a:t>
            </a:r>
          </a:p>
          <a:p>
            <a:pPr algn="just"/>
            <a:r>
              <a:rPr lang="tr-TR" sz="2000" dirty="0">
                <a:solidFill>
                  <a:sysClr val="windowText" lastClr="000000"/>
                </a:solidFill>
                <a:latin typeface="Cambria" panose="02040503050406030204" pitchFamily="18" charset="0"/>
              </a:rPr>
              <a:t>Bilgi Sisteminin işletilmesinde 24/03/2016 tarihli ve 6698 sayılı Kişisel Verilerin Korunması Kanunu ve ikincil mevzuat kapsamında kişisel verilerin korunmasına yönelik her türlü teknik ve idari tedbir alınır.</a:t>
            </a:r>
          </a:p>
          <a:p>
            <a:pPr lvl="0"/>
            <a:endParaRPr lang="tr-TR" b="1" dirty="0" smtClean="0">
              <a:solidFill>
                <a:sysClr val="windowText" lastClr="000000"/>
              </a:solidFill>
              <a:latin typeface="Calibri" panose="020F0502020204030204"/>
            </a:endParaRPr>
          </a:p>
          <a:p>
            <a:pPr lvl="0"/>
            <a:endParaRPr lang="tr-TR" dirty="0"/>
          </a:p>
          <a:p>
            <a:pPr marL="0" indent="0">
              <a:buClr>
                <a:srgbClr val="E48312"/>
              </a:buClr>
              <a:buNone/>
            </a:pPr>
            <a:endParaRPr lang="tr-TR" altLang="tr-TR" sz="1600" i="1" dirty="0">
              <a:solidFill>
                <a:srgbClr val="0D0D0D"/>
              </a:solidFill>
              <a:latin typeface="Cambria" panose="02040503050406030204" pitchFamily="18" charset="0"/>
            </a:endParaRPr>
          </a:p>
        </p:txBody>
      </p:sp>
    </p:spTree>
    <p:extLst>
      <p:ext uri="{BB962C8B-B14F-4D97-AF65-F5344CB8AC3E}">
        <p14:creationId xmlns:p14="http://schemas.microsoft.com/office/powerpoint/2010/main" val="41837593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984597" y="188640"/>
            <a:ext cx="6988201" cy="569614"/>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b="1" dirty="0" smtClean="0">
                <a:solidFill>
                  <a:schemeClr val="bg1"/>
                </a:solidFill>
                <a:latin typeface="Cambria" panose="02040503050406030204" pitchFamily="18" charset="0"/>
              </a:rPr>
              <a:t>İKİNCİ EL MOTORLU KARA TAŞITI SATIŞINA ARACILIK VE TAŞIT TESLİM BELGESİ </a:t>
            </a:r>
            <a:r>
              <a:rPr lang="tr-TR" sz="1600" b="1" dirty="0" smtClean="0">
                <a:solidFill>
                  <a:schemeClr val="bg1"/>
                </a:solidFill>
                <a:latin typeface="Cambria" panose="02040503050406030204" pitchFamily="18" charset="0"/>
              </a:rPr>
              <a:t>Md. 12</a:t>
            </a:r>
            <a:endParaRPr lang="tr-TR" sz="1600" b="1" dirty="0">
              <a:ln w="12700">
                <a:solidFill>
                  <a:srgbClr val="C42F1A"/>
                </a:solidFill>
                <a:prstDash val="solid"/>
              </a:ln>
              <a:solidFill>
                <a:schemeClr val="bg1"/>
              </a:solidFill>
              <a:latin typeface="Cambria" pitchFamily="18" charset="0"/>
            </a:endParaRPr>
          </a:p>
        </p:txBody>
      </p:sp>
      <p:sp>
        <p:nvSpPr>
          <p:cNvPr id="5" name="Rectangle 10"/>
          <p:cNvSpPr/>
          <p:nvPr/>
        </p:nvSpPr>
        <p:spPr>
          <a:xfrm>
            <a:off x="1040183" y="1412776"/>
            <a:ext cx="6919617" cy="4392488"/>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marL="285750" indent="-285750" algn="just">
              <a:buFont typeface="Arial" panose="020B0604020202020204" pitchFamily="34" charset="0"/>
              <a:buChar char="•"/>
            </a:pPr>
            <a:r>
              <a:rPr lang="tr-TR" sz="1900" b="1" dirty="0">
                <a:solidFill>
                  <a:srgbClr val="FF0000"/>
                </a:solidFill>
                <a:latin typeface="Cambria" panose="02040503050406030204" pitchFamily="18" charset="0"/>
              </a:rPr>
              <a:t>Satışa sunulmak üzere </a:t>
            </a:r>
            <a:r>
              <a:rPr lang="tr-TR" sz="1900" dirty="0">
                <a:solidFill>
                  <a:schemeClr val="tx1"/>
                </a:solidFill>
                <a:latin typeface="Cambria" panose="02040503050406030204" pitchFamily="18" charset="0"/>
              </a:rPr>
              <a:t>işletmeye teslim edilen ikinci el taşıtlar için birer nüshası taraflarda kalacak şekilde </a:t>
            </a:r>
            <a:r>
              <a:rPr lang="tr-TR" sz="1900" b="1" dirty="0">
                <a:solidFill>
                  <a:srgbClr val="FF0000"/>
                </a:solidFill>
                <a:latin typeface="Cambria" panose="02040503050406030204" pitchFamily="18" charset="0"/>
              </a:rPr>
              <a:t>en az iki nüsha</a:t>
            </a:r>
            <a:r>
              <a:rPr lang="tr-TR" sz="1900" dirty="0">
                <a:solidFill>
                  <a:srgbClr val="FF0000"/>
                </a:solidFill>
                <a:latin typeface="Cambria" panose="02040503050406030204" pitchFamily="18" charset="0"/>
              </a:rPr>
              <a:t> </a:t>
            </a:r>
            <a:r>
              <a:rPr lang="tr-TR" sz="1900" dirty="0">
                <a:solidFill>
                  <a:schemeClr val="tx1"/>
                </a:solidFill>
                <a:latin typeface="Cambria" panose="02040503050406030204" pitchFamily="18" charset="0"/>
              </a:rPr>
              <a:t>halinde</a:t>
            </a:r>
            <a:r>
              <a:rPr lang="tr-TR" sz="1900" dirty="0">
                <a:solidFill>
                  <a:srgbClr val="FF0000"/>
                </a:solidFill>
                <a:latin typeface="Cambria" panose="02040503050406030204" pitchFamily="18" charset="0"/>
              </a:rPr>
              <a:t> </a:t>
            </a:r>
            <a:r>
              <a:rPr lang="tr-TR" sz="1900" b="1" dirty="0">
                <a:solidFill>
                  <a:srgbClr val="FF0000"/>
                </a:solidFill>
                <a:latin typeface="Cambria" panose="02040503050406030204" pitchFamily="18" charset="0"/>
              </a:rPr>
              <a:t>taşıt teslim belgesi</a:t>
            </a:r>
            <a:r>
              <a:rPr lang="tr-TR" sz="1900" dirty="0">
                <a:solidFill>
                  <a:srgbClr val="FF0000"/>
                </a:solidFill>
                <a:latin typeface="Cambria" panose="02040503050406030204" pitchFamily="18" charset="0"/>
              </a:rPr>
              <a:t> </a:t>
            </a:r>
            <a:r>
              <a:rPr lang="tr-TR" sz="1900" dirty="0" smtClean="0">
                <a:solidFill>
                  <a:schemeClr val="tx1"/>
                </a:solidFill>
                <a:latin typeface="Cambria" panose="02040503050406030204" pitchFamily="18" charset="0"/>
              </a:rPr>
              <a:t>düzenlenir.</a:t>
            </a:r>
          </a:p>
          <a:p>
            <a:pPr marL="285750" indent="-285750" algn="just">
              <a:buFont typeface="Arial" panose="020B0604020202020204" pitchFamily="34" charset="0"/>
              <a:buChar char="•"/>
            </a:pPr>
            <a:endParaRPr lang="tr-TR" sz="1900" dirty="0">
              <a:solidFill>
                <a:srgbClr val="FF0000"/>
              </a:solidFill>
              <a:latin typeface="Cambria" panose="02040503050406030204" pitchFamily="18" charset="0"/>
            </a:endParaRPr>
          </a:p>
          <a:p>
            <a:pPr marL="285750" indent="-285750" algn="just">
              <a:buFont typeface="Arial" panose="020B0604020202020204" pitchFamily="34" charset="0"/>
              <a:buChar char="•"/>
            </a:pPr>
            <a:r>
              <a:rPr lang="tr-TR" sz="1900" dirty="0" smtClean="0">
                <a:solidFill>
                  <a:schemeClr val="tx1"/>
                </a:solidFill>
                <a:latin typeface="Cambria" panose="02040503050406030204" pitchFamily="18" charset="0"/>
              </a:rPr>
              <a:t>Taşıt teslim belgesinde bulunması gereken asgari bilgilere Yönetmeliğin 12 </a:t>
            </a:r>
            <a:r>
              <a:rPr lang="tr-TR" sz="1900" dirty="0" err="1" smtClean="0">
                <a:solidFill>
                  <a:schemeClr val="tx1"/>
                </a:solidFill>
                <a:latin typeface="Cambria" panose="02040503050406030204" pitchFamily="18" charset="0"/>
              </a:rPr>
              <a:t>nci</a:t>
            </a:r>
            <a:r>
              <a:rPr lang="tr-TR" sz="1900" dirty="0" smtClean="0">
                <a:solidFill>
                  <a:schemeClr val="tx1"/>
                </a:solidFill>
                <a:latin typeface="Cambria" panose="02040503050406030204" pitchFamily="18" charset="0"/>
              </a:rPr>
              <a:t> maddesinin 3 </a:t>
            </a:r>
            <a:r>
              <a:rPr lang="tr-TR" sz="1900" dirty="0" err="1" smtClean="0">
                <a:solidFill>
                  <a:schemeClr val="tx1"/>
                </a:solidFill>
                <a:latin typeface="Cambria" panose="02040503050406030204" pitchFamily="18" charset="0"/>
              </a:rPr>
              <a:t>ncü</a:t>
            </a:r>
            <a:r>
              <a:rPr lang="tr-TR" sz="1900" dirty="0" smtClean="0">
                <a:solidFill>
                  <a:schemeClr val="tx1"/>
                </a:solidFill>
                <a:latin typeface="Cambria" panose="02040503050406030204" pitchFamily="18" charset="0"/>
              </a:rPr>
              <a:t> fıkrasında belirtilen bilgilere yer verilir.</a:t>
            </a:r>
          </a:p>
          <a:p>
            <a:pPr algn="just"/>
            <a:endParaRPr lang="tr-TR" sz="1900" dirty="0">
              <a:solidFill>
                <a:srgbClr val="FF0000"/>
              </a:solidFill>
              <a:latin typeface="Cambria" panose="02040503050406030204" pitchFamily="18" charset="0"/>
            </a:endParaRPr>
          </a:p>
          <a:p>
            <a:pPr marL="285750" indent="-285750" algn="just">
              <a:buFont typeface="Arial" panose="020B0604020202020204" pitchFamily="34" charset="0"/>
              <a:buChar char="•"/>
            </a:pPr>
            <a:r>
              <a:rPr lang="tr-TR" sz="1900" dirty="0">
                <a:solidFill>
                  <a:schemeClr val="tx1"/>
                </a:solidFill>
                <a:latin typeface="Cambria" panose="02040503050406030204" pitchFamily="18" charset="0"/>
              </a:rPr>
              <a:t>Taşıtın işletmede </a:t>
            </a:r>
            <a:r>
              <a:rPr lang="tr-TR" sz="1900" b="1" dirty="0" smtClean="0">
                <a:solidFill>
                  <a:srgbClr val="FF0000"/>
                </a:solidFill>
                <a:latin typeface="Cambria" panose="02040503050406030204" pitchFamily="18" charset="0"/>
              </a:rPr>
              <a:t>kaldığı süre içinde </a:t>
            </a:r>
            <a:r>
              <a:rPr lang="tr-TR" sz="1900" dirty="0" smtClean="0">
                <a:solidFill>
                  <a:schemeClr val="tx1"/>
                </a:solidFill>
                <a:latin typeface="Cambria" panose="02040503050406030204" pitchFamily="18" charset="0"/>
              </a:rPr>
              <a:t>oluşan </a:t>
            </a:r>
            <a:r>
              <a:rPr lang="tr-TR" sz="1900" dirty="0">
                <a:solidFill>
                  <a:schemeClr val="tx1"/>
                </a:solidFill>
                <a:latin typeface="Cambria" panose="02040503050406030204" pitchFamily="18" charset="0"/>
              </a:rPr>
              <a:t>arıza ve </a:t>
            </a:r>
            <a:r>
              <a:rPr lang="tr-TR" sz="1900" dirty="0" smtClean="0">
                <a:solidFill>
                  <a:schemeClr val="tx1"/>
                </a:solidFill>
                <a:latin typeface="Cambria" panose="02040503050406030204" pitchFamily="18" charset="0"/>
              </a:rPr>
              <a:t>hasarlardan </a:t>
            </a:r>
            <a:r>
              <a:rPr lang="tr-TR" sz="1900" b="1" dirty="0">
                <a:solidFill>
                  <a:srgbClr val="FF0000"/>
                </a:solidFill>
                <a:latin typeface="Cambria" panose="02040503050406030204" pitchFamily="18" charset="0"/>
              </a:rPr>
              <a:t>işletme sorumludur</a:t>
            </a:r>
            <a:r>
              <a:rPr lang="tr-TR" sz="1900" dirty="0">
                <a:solidFill>
                  <a:srgbClr val="FF0000"/>
                </a:solidFill>
                <a:latin typeface="Cambria" panose="02040503050406030204" pitchFamily="18" charset="0"/>
              </a:rPr>
              <a:t>.</a:t>
            </a:r>
          </a:p>
          <a:p>
            <a:pPr algn="just"/>
            <a:endParaRPr lang="tr-TR" sz="1900" dirty="0">
              <a:solidFill>
                <a:srgbClr val="FF0000"/>
              </a:solidFill>
              <a:latin typeface="Cambria" panose="02040503050406030204" pitchFamily="18" charset="0"/>
            </a:endParaRPr>
          </a:p>
        </p:txBody>
      </p:sp>
      <p:sp>
        <p:nvSpPr>
          <p:cNvPr id="7" name="Slayt Numarası Yer Tutucusu 6"/>
          <p:cNvSpPr>
            <a:spLocks noGrp="1"/>
          </p:cNvSpPr>
          <p:nvPr>
            <p:ph type="sldNum" sz="quarter" idx="12"/>
          </p:nvPr>
        </p:nvSpPr>
        <p:spPr/>
        <p:txBody>
          <a:bodyPr/>
          <a:lstStyle/>
          <a:p>
            <a:fld id="{30642737-41E3-422E-8589-00A133C6C1A6}" type="slidenum">
              <a:rPr lang="en-US" smtClean="0"/>
              <a:pPr/>
              <a:t>16</a:t>
            </a:fld>
            <a:endParaRPr lang="en-US"/>
          </a:p>
        </p:txBody>
      </p:sp>
    </p:spTree>
    <p:extLst>
      <p:ext uri="{BB962C8B-B14F-4D97-AF65-F5344CB8AC3E}">
        <p14:creationId xmlns:p14="http://schemas.microsoft.com/office/powerpoint/2010/main" val="22348902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984597" y="188640"/>
            <a:ext cx="6988201" cy="569614"/>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1700" b="1" dirty="0" smtClean="0">
                <a:solidFill>
                  <a:schemeClr val="bg1"/>
                </a:solidFill>
                <a:latin typeface="Cambria" panose="02040503050406030204" pitchFamily="18" charset="0"/>
              </a:rPr>
              <a:t>İKİNCİ EL MOTORLU KARA TAŞITI SATIŞINA ARACILIK VE TAŞIT TESLİM BELGESİ </a:t>
            </a:r>
            <a:r>
              <a:rPr lang="tr-TR" sz="1400" b="1" dirty="0" smtClean="0">
                <a:solidFill>
                  <a:schemeClr val="bg1"/>
                </a:solidFill>
                <a:latin typeface="Cambria" panose="02040503050406030204" pitchFamily="18" charset="0"/>
              </a:rPr>
              <a:t>Md. 12/3</a:t>
            </a:r>
            <a:endParaRPr lang="tr-TR" sz="1400" b="1" dirty="0">
              <a:ln w="12700">
                <a:solidFill>
                  <a:srgbClr val="C42F1A"/>
                </a:solidFill>
                <a:prstDash val="solid"/>
              </a:ln>
              <a:solidFill>
                <a:schemeClr val="bg1"/>
              </a:solidFill>
              <a:latin typeface="Cambria" pitchFamily="18" charset="0"/>
            </a:endParaRPr>
          </a:p>
        </p:txBody>
      </p:sp>
      <p:sp>
        <p:nvSpPr>
          <p:cNvPr id="5" name="Rectangle 10"/>
          <p:cNvSpPr/>
          <p:nvPr/>
        </p:nvSpPr>
        <p:spPr>
          <a:xfrm>
            <a:off x="1040183" y="1412776"/>
            <a:ext cx="6919617" cy="4680520"/>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just"/>
            <a:r>
              <a:rPr lang="tr-TR" dirty="0" smtClean="0">
                <a:solidFill>
                  <a:prstClr val="black"/>
                </a:solidFill>
                <a:latin typeface="Cambria" panose="02040503050406030204" pitchFamily="18" charset="0"/>
              </a:rPr>
              <a:t>Taşıt teslim belgesinde aşağıdaki bilgilere yer verilir;</a:t>
            </a:r>
          </a:p>
          <a:p>
            <a:pPr algn="just"/>
            <a:endParaRPr lang="tr-TR" dirty="0" smtClean="0">
              <a:solidFill>
                <a:prstClr val="black"/>
              </a:solidFill>
              <a:latin typeface="Cambria" panose="02040503050406030204" pitchFamily="18" charset="0"/>
            </a:endParaRPr>
          </a:p>
          <a:p>
            <a:pPr marL="285750" indent="-285750" algn="just">
              <a:buFont typeface="Arial" panose="020B0604020202020204" pitchFamily="34" charset="0"/>
              <a:buChar char="•"/>
            </a:pPr>
            <a:r>
              <a:rPr lang="tr-TR" dirty="0" smtClean="0">
                <a:solidFill>
                  <a:prstClr val="black"/>
                </a:solidFill>
                <a:latin typeface="Cambria" panose="02040503050406030204" pitchFamily="18" charset="0"/>
              </a:rPr>
              <a:t>Tarafların </a:t>
            </a:r>
            <a:r>
              <a:rPr lang="tr-TR" b="1" dirty="0">
                <a:solidFill>
                  <a:srgbClr val="C00000"/>
                </a:solidFill>
                <a:latin typeface="Cambria" panose="02040503050406030204" pitchFamily="18" charset="0"/>
              </a:rPr>
              <a:t>adı ve soyadı veya ticaret unvanı </a:t>
            </a:r>
            <a:r>
              <a:rPr lang="tr-TR" dirty="0">
                <a:solidFill>
                  <a:prstClr val="black"/>
                </a:solidFill>
                <a:latin typeface="Cambria" panose="02040503050406030204" pitchFamily="18" charset="0"/>
              </a:rPr>
              <a:t>ve işletme adı ile kimlik ve iletişim bilgileri</a:t>
            </a:r>
            <a:r>
              <a:rPr lang="tr-TR" dirty="0" smtClean="0">
                <a:solidFill>
                  <a:prstClr val="black"/>
                </a:solidFill>
                <a:latin typeface="Cambria" panose="02040503050406030204" pitchFamily="18" charset="0"/>
              </a:rPr>
              <a:t>.</a:t>
            </a:r>
          </a:p>
          <a:p>
            <a:pPr algn="just"/>
            <a:endParaRPr lang="tr-TR" dirty="0">
              <a:solidFill>
                <a:prstClr val="black"/>
              </a:solidFill>
              <a:latin typeface="Cambria" panose="02040503050406030204" pitchFamily="18" charset="0"/>
            </a:endParaRPr>
          </a:p>
          <a:p>
            <a:pPr marL="285750" indent="-285750" algn="just">
              <a:buFont typeface="Arial" panose="020B0604020202020204" pitchFamily="34" charset="0"/>
              <a:buChar char="•"/>
            </a:pPr>
            <a:r>
              <a:rPr lang="tr-TR" dirty="0" smtClean="0">
                <a:solidFill>
                  <a:prstClr val="black"/>
                </a:solidFill>
                <a:latin typeface="Cambria" panose="02040503050406030204" pitchFamily="18" charset="0"/>
              </a:rPr>
              <a:t>Taşıtın </a:t>
            </a:r>
            <a:r>
              <a:rPr lang="tr-TR" b="1" dirty="0">
                <a:solidFill>
                  <a:srgbClr val="C00000"/>
                </a:solidFill>
                <a:latin typeface="Cambria" panose="02040503050406030204" pitchFamily="18" charset="0"/>
              </a:rPr>
              <a:t>ruhsat</a:t>
            </a:r>
            <a:r>
              <a:rPr lang="tr-TR" dirty="0">
                <a:solidFill>
                  <a:prstClr val="black"/>
                </a:solidFill>
                <a:latin typeface="Cambria" panose="02040503050406030204" pitchFamily="18" charset="0"/>
              </a:rPr>
              <a:t> </a:t>
            </a:r>
            <a:r>
              <a:rPr lang="tr-TR" b="1" dirty="0">
                <a:solidFill>
                  <a:srgbClr val="C00000"/>
                </a:solidFill>
                <a:latin typeface="Cambria" panose="02040503050406030204" pitchFamily="18" charset="0"/>
              </a:rPr>
              <a:t>ve kilometre bilgileri </a:t>
            </a:r>
            <a:r>
              <a:rPr lang="tr-TR" dirty="0">
                <a:solidFill>
                  <a:prstClr val="black"/>
                </a:solidFill>
                <a:latin typeface="Cambria" panose="02040503050406030204" pitchFamily="18" charset="0"/>
              </a:rPr>
              <a:t>ile </a:t>
            </a:r>
            <a:r>
              <a:rPr lang="tr-TR" b="1" dirty="0">
                <a:solidFill>
                  <a:srgbClr val="FF0000"/>
                </a:solidFill>
                <a:latin typeface="Cambria" panose="02040503050406030204" pitchFamily="18" charset="0"/>
              </a:rPr>
              <a:t>boyalı ve değişen </a:t>
            </a:r>
            <a:r>
              <a:rPr lang="tr-TR" dirty="0">
                <a:solidFill>
                  <a:prstClr val="black"/>
                </a:solidFill>
                <a:latin typeface="Cambria" panose="02040503050406030204" pitchFamily="18" charset="0"/>
              </a:rPr>
              <a:t>parça bilgileri.</a:t>
            </a:r>
          </a:p>
          <a:p>
            <a:pPr marL="285750" indent="-285750">
              <a:buFont typeface="Arial" panose="020B0604020202020204" pitchFamily="34" charset="0"/>
              <a:buChar char="•"/>
            </a:pPr>
            <a:endParaRPr lang="tr-TR" dirty="0">
              <a:solidFill>
                <a:prstClr val="black"/>
              </a:solidFill>
              <a:latin typeface="Cambria" panose="02040503050406030204" pitchFamily="18" charset="0"/>
            </a:endParaRPr>
          </a:p>
          <a:p>
            <a:pPr marL="285750" indent="-285750" algn="just">
              <a:buFont typeface="Arial" panose="020B0604020202020204" pitchFamily="34" charset="0"/>
              <a:buChar char="•"/>
            </a:pPr>
            <a:r>
              <a:rPr lang="tr-TR" dirty="0">
                <a:solidFill>
                  <a:prstClr val="black"/>
                </a:solidFill>
                <a:latin typeface="Cambria" panose="02040503050406030204" pitchFamily="18" charset="0"/>
              </a:rPr>
              <a:t>Taşıta ilişkin </a:t>
            </a:r>
            <a:r>
              <a:rPr lang="tr-TR" b="1" dirty="0">
                <a:solidFill>
                  <a:srgbClr val="C00000"/>
                </a:solidFill>
                <a:latin typeface="Cambria" panose="02040503050406030204" pitchFamily="18" charset="0"/>
              </a:rPr>
              <a:t>arıza ve hasar bilgileri </a:t>
            </a:r>
            <a:r>
              <a:rPr lang="tr-TR" dirty="0">
                <a:solidFill>
                  <a:prstClr val="black"/>
                </a:solidFill>
                <a:latin typeface="Cambria" panose="02040503050406030204" pitchFamily="18" charset="0"/>
              </a:rPr>
              <a:t>ile </a:t>
            </a:r>
            <a:r>
              <a:rPr lang="tr-TR" dirty="0" smtClean="0">
                <a:solidFill>
                  <a:prstClr val="black"/>
                </a:solidFill>
                <a:latin typeface="Cambria" panose="02040503050406030204" pitchFamily="18" charset="0"/>
              </a:rPr>
              <a:t>güvenlik, </a:t>
            </a:r>
            <a:r>
              <a:rPr lang="tr-TR" b="1" dirty="0" smtClean="0">
                <a:solidFill>
                  <a:srgbClr val="FF0000"/>
                </a:solidFill>
                <a:latin typeface="Cambria" panose="02040503050406030204" pitchFamily="18" charset="0"/>
              </a:rPr>
              <a:t>iç ve donanım </a:t>
            </a:r>
            <a:r>
              <a:rPr lang="tr-TR" dirty="0" smtClean="0">
                <a:solidFill>
                  <a:prstClr val="black"/>
                </a:solidFill>
                <a:latin typeface="Cambria" panose="02040503050406030204" pitchFamily="18" charset="0"/>
              </a:rPr>
              <a:t>ve de </a:t>
            </a:r>
            <a:r>
              <a:rPr lang="tr-TR" b="1" dirty="0" smtClean="0">
                <a:solidFill>
                  <a:srgbClr val="FF0000"/>
                </a:solidFill>
                <a:latin typeface="Cambria" panose="02040503050406030204" pitchFamily="18" charset="0"/>
              </a:rPr>
              <a:t>multimedya </a:t>
            </a:r>
            <a:r>
              <a:rPr lang="tr-TR" dirty="0" smtClean="0">
                <a:solidFill>
                  <a:prstClr val="black"/>
                </a:solidFill>
                <a:latin typeface="Cambria" panose="02040503050406030204" pitchFamily="18" charset="0"/>
              </a:rPr>
              <a:t>özellikleri gibi </a:t>
            </a:r>
            <a:r>
              <a:rPr lang="tr-TR" dirty="0">
                <a:solidFill>
                  <a:prstClr val="black"/>
                </a:solidFill>
                <a:latin typeface="Cambria" panose="02040503050406030204" pitchFamily="18" charset="0"/>
              </a:rPr>
              <a:t>diğer bilgiler.</a:t>
            </a:r>
          </a:p>
          <a:p>
            <a:endParaRPr lang="tr-TR" dirty="0">
              <a:solidFill>
                <a:prstClr val="black"/>
              </a:solidFill>
              <a:latin typeface="Cambria" panose="02040503050406030204" pitchFamily="18" charset="0"/>
            </a:endParaRPr>
          </a:p>
          <a:p>
            <a:pPr marL="285750" indent="-285750" algn="just">
              <a:buFont typeface="Arial" panose="020B0604020202020204" pitchFamily="34" charset="0"/>
              <a:buChar char="•"/>
            </a:pPr>
            <a:r>
              <a:rPr lang="tr-TR" dirty="0">
                <a:solidFill>
                  <a:prstClr val="black"/>
                </a:solidFill>
                <a:latin typeface="Cambria" panose="02040503050406030204" pitchFamily="18" charset="0"/>
              </a:rPr>
              <a:t>Aracılık hizmeti </a:t>
            </a:r>
            <a:r>
              <a:rPr lang="tr-TR" dirty="0" smtClean="0">
                <a:solidFill>
                  <a:prstClr val="black"/>
                </a:solidFill>
                <a:latin typeface="Cambria" panose="02040503050406030204" pitchFamily="18" charset="0"/>
              </a:rPr>
              <a:t>karşılığında işletmeye </a:t>
            </a:r>
            <a:r>
              <a:rPr lang="tr-TR" dirty="0">
                <a:solidFill>
                  <a:prstClr val="black"/>
                </a:solidFill>
                <a:latin typeface="Cambria" panose="02040503050406030204" pitchFamily="18" charset="0"/>
              </a:rPr>
              <a:t>ödenecek </a:t>
            </a:r>
            <a:r>
              <a:rPr lang="tr-TR" b="1" dirty="0">
                <a:solidFill>
                  <a:srgbClr val="C00000"/>
                </a:solidFill>
                <a:latin typeface="Cambria" panose="02040503050406030204" pitchFamily="18" charset="0"/>
              </a:rPr>
              <a:t>ücretin tutarı</a:t>
            </a:r>
            <a:r>
              <a:rPr lang="tr-TR" dirty="0">
                <a:solidFill>
                  <a:prstClr val="black"/>
                </a:solidFill>
                <a:latin typeface="Cambria" panose="02040503050406030204" pitchFamily="18" charset="0"/>
              </a:rPr>
              <a:t>.</a:t>
            </a:r>
          </a:p>
          <a:p>
            <a:pPr marL="285750" indent="-285750">
              <a:buFont typeface="Arial" panose="020B0604020202020204" pitchFamily="34" charset="0"/>
              <a:buChar char="•"/>
            </a:pPr>
            <a:endParaRPr lang="tr-TR" dirty="0">
              <a:solidFill>
                <a:prstClr val="black"/>
              </a:solidFill>
              <a:latin typeface="Cambria" panose="02040503050406030204" pitchFamily="18" charset="0"/>
            </a:endParaRPr>
          </a:p>
          <a:p>
            <a:pPr marL="285750" indent="-285750">
              <a:buFont typeface="Arial" panose="020B0604020202020204" pitchFamily="34" charset="0"/>
              <a:buChar char="•"/>
            </a:pPr>
            <a:r>
              <a:rPr lang="tr-TR" dirty="0">
                <a:solidFill>
                  <a:prstClr val="black"/>
                </a:solidFill>
                <a:latin typeface="Cambria" panose="02040503050406030204" pitchFamily="18" charset="0"/>
              </a:rPr>
              <a:t>Taşıtının işletmede kalacağı </a:t>
            </a:r>
            <a:r>
              <a:rPr lang="tr-TR" b="1" dirty="0">
                <a:solidFill>
                  <a:srgbClr val="C00000"/>
                </a:solidFill>
                <a:latin typeface="Cambria" panose="02040503050406030204" pitchFamily="18" charset="0"/>
              </a:rPr>
              <a:t>süre</a:t>
            </a:r>
            <a:r>
              <a:rPr lang="tr-TR" dirty="0">
                <a:solidFill>
                  <a:prstClr val="black"/>
                </a:solidFill>
                <a:latin typeface="Cambria" panose="02040503050406030204" pitchFamily="18" charset="0"/>
              </a:rPr>
              <a:t>.</a:t>
            </a:r>
          </a:p>
          <a:p>
            <a:pPr marL="285750" indent="-285750">
              <a:buFont typeface="Arial" panose="020B0604020202020204" pitchFamily="34" charset="0"/>
              <a:buChar char="•"/>
            </a:pPr>
            <a:endParaRPr lang="tr-TR" dirty="0">
              <a:solidFill>
                <a:prstClr val="black"/>
              </a:solidFill>
              <a:latin typeface="Cambria" panose="02040503050406030204" pitchFamily="18" charset="0"/>
            </a:endParaRPr>
          </a:p>
          <a:p>
            <a:pPr marL="285750" indent="-285750">
              <a:buFont typeface="Arial" panose="020B0604020202020204" pitchFamily="34" charset="0"/>
              <a:buChar char="•"/>
            </a:pPr>
            <a:r>
              <a:rPr lang="tr-TR" dirty="0">
                <a:solidFill>
                  <a:prstClr val="black"/>
                </a:solidFill>
                <a:latin typeface="Cambria" panose="02040503050406030204" pitchFamily="18" charset="0"/>
              </a:rPr>
              <a:t>Tarafların </a:t>
            </a:r>
            <a:r>
              <a:rPr lang="tr-TR" b="1" dirty="0">
                <a:solidFill>
                  <a:srgbClr val="C00000"/>
                </a:solidFill>
                <a:latin typeface="Cambria" panose="02040503050406030204" pitchFamily="18" charset="0"/>
              </a:rPr>
              <a:t>tebligat adresleri ve imzaları.</a:t>
            </a:r>
            <a:endParaRPr lang="tr-TR" dirty="0">
              <a:solidFill>
                <a:prstClr val="black"/>
              </a:solidFill>
              <a:latin typeface="Cambria" panose="02040503050406030204" pitchFamily="18" charset="0"/>
            </a:endParaRPr>
          </a:p>
        </p:txBody>
      </p:sp>
      <p:sp>
        <p:nvSpPr>
          <p:cNvPr id="7" name="Slayt Numarası Yer Tutucusu 6"/>
          <p:cNvSpPr>
            <a:spLocks noGrp="1"/>
          </p:cNvSpPr>
          <p:nvPr>
            <p:ph type="sldNum" sz="quarter" idx="12"/>
          </p:nvPr>
        </p:nvSpPr>
        <p:spPr/>
        <p:txBody>
          <a:bodyPr/>
          <a:lstStyle/>
          <a:p>
            <a:fld id="{30642737-41E3-422E-8589-00A133C6C1A6}" type="slidenum">
              <a:rPr lang="en-US" smtClean="0"/>
              <a:pPr/>
              <a:t>17</a:t>
            </a:fld>
            <a:endParaRPr lang="en-US"/>
          </a:p>
        </p:txBody>
      </p:sp>
    </p:spTree>
    <p:extLst>
      <p:ext uri="{BB962C8B-B14F-4D97-AF65-F5344CB8AC3E}">
        <p14:creationId xmlns:p14="http://schemas.microsoft.com/office/powerpoint/2010/main" val="40054313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040183" y="188640"/>
            <a:ext cx="6988201"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800" b="1" dirty="0" smtClean="0">
                <a:solidFill>
                  <a:schemeClr val="bg1"/>
                </a:solidFill>
                <a:latin typeface="Cambria" panose="02040503050406030204" pitchFamily="18" charset="0"/>
              </a:rPr>
              <a:t>İKİNCİ EL KARA TAŞITININ TANITIMI </a:t>
            </a:r>
            <a:r>
              <a:rPr lang="tr-TR" sz="2000" b="1" dirty="0" smtClean="0">
                <a:solidFill>
                  <a:schemeClr val="bg1"/>
                </a:solidFill>
                <a:latin typeface="Cambria" panose="02040503050406030204" pitchFamily="18" charset="0"/>
              </a:rPr>
              <a:t>Md. 13</a:t>
            </a:r>
            <a:endParaRPr lang="tr-TR" sz="2000" b="1" dirty="0">
              <a:ln w="12700">
                <a:solidFill>
                  <a:srgbClr val="C42F1A"/>
                </a:solidFill>
                <a:prstDash val="solid"/>
              </a:ln>
              <a:solidFill>
                <a:schemeClr val="bg1"/>
              </a:solidFill>
              <a:latin typeface="Cambria" pitchFamily="18" charset="0"/>
            </a:endParaRPr>
          </a:p>
        </p:txBody>
      </p:sp>
      <p:sp>
        <p:nvSpPr>
          <p:cNvPr id="5" name="Rectangle 10"/>
          <p:cNvSpPr/>
          <p:nvPr/>
        </p:nvSpPr>
        <p:spPr>
          <a:xfrm>
            <a:off x="755576" y="1052736"/>
            <a:ext cx="7495682" cy="4968552"/>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r>
              <a:rPr lang="tr-TR" sz="1600" dirty="0" smtClean="0">
                <a:solidFill>
                  <a:prstClr val="black"/>
                </a:solidFill>
                <a:latin typeface="Cambria" panose="02040503050406030204" pitchFamily="18" charset="0"/>
              </a:rPr>
              <a:t>Satışa </a:t>
            </a:r>
            <a:r>
              <a:rPr lang="tr-TR" sz="1600" dirty="0">
                <a:solidFill>
                  <a:prstClr val="black"/>
                </a:solidFill>
                <a:latin typeface="Cambria" panose="02040503050406030204" pitchFamily="18" charset="0"/>
              </a:rPr>
              <a:t>sunulan ikinci el taşıtın üzerinde</a:t>
            </a:r>
            <a:r>
              <a:rPr lang="tr-TR" sz="1600" dirty="0" smtClean="0">
                <a:solidFill>
                  <a:prstClr val="black"/>
                </a:solidFill>
                <a:latin typeface="Cambria" panose="02040503050406030204" pitchFamily="18" charset="0"/>
              </a:rPr>
              <a:t>:</a:t>
            </a:r>
          </a:p>
          <a:p>
            <a:endParaRPr lang="tr-TR" sz="1600" dirty="0" smtClean="0">
              <a:solidFill>
                <a:prstClr val="black"/>
              </a:solidFill>
              <a:latin typeface="Cambria" panose="02040503050406030204" pitchFamily="18" charset="0"/>
            </a:endParaRPr>
          </a:p>
          <a:p>
            <a:r>
              <a:rPr lang="tr-TR" sz="1600" dirty="0" smtClean="0">
                <a:solidFill>
                  <a:srgbClr val="C00000"/>
                </a:solidFill>
                <a:latin typeface="Cambria" panose="02040503050406030204" pitchFamily="18" charset="0"/>
              </a:rPr>
              <a:t> 1- Kolaylıkla </a:t>
            </a:r>
            <a:r>
              <a:rPr lang="tr-TR" sz="1600" dirty="0">
                <a:solidFill>
                  <a:srgbClr val="C00000"/>
                </a:solidFill>
                <a:latin typeface="Cambria" panose="02040503050406030204" pitchFamily="18" charset="0"/>
              </a:rPr>
              <a:t>görülebilir ve okunabilir şekilde</a:t>
            </a:r>
            <a:r>
              <a:rPr lang="tr-TR" sz="1600" dirty="0">
                <a:solidFill>
                  <a:prstClr val="black"/>
                </a:solidFill>
                <a:latin typeface="Cambria" panose="02040503050406030204" pitchFamily="18" charset="0"/>
              </a:rPr>
              <a:t> taşıta </a:t>
            </a:r>
            <a:r>
              <a:rPr lang="tr-TR" sz="1600" dirty="0" smtClean="0">
                <a:solidFill>
                  <a:prstClr val="black"/>
                </a:solidFill>
                <a:latin typeface="Cambria" panose="02040503050406030204" pitchFamily="18" charset="0"/>
              </a:rPr>
              <a:t>ilişkin tanıtıcı </a:t>
            </a:r>
            <a:r>
              <a:rPr lang="tr-TR" sz="1600" dirty="0">
                <a:solidFill>
                  <a:prstClr val="black"/>
                </a:solidFill>
                <a:latin typeface="Cambria" panose="02040503050406030204" pitchFamily="18" charset="0"/>
              </a:rPr>
              <a:t>bilgilerin </a:t>
            </a:r>
            <a:r>
              <a:rPr lang="tr-TR" sz="1600" dirty="0">
                <a:solidFill>
                  <a:srgbClr val="C00000"/>
                </a:solidFill>
                <a:latin typeface="Cambria" panose="02040503050406030204" pitchFamily="18" charset="0"/>
              </a:rPr>
              <a:t>güncel olarak </a:t>
            </a:r>
            <a:r>
              <a:rPr lang="tr-TR" sz="1600" dirty="0">
                <a:solidFill>
                  <a:prstClr val="black"/>
                </a:solidFill>
                <a:latin typeface="Cambria" panose="02040503050406030204" pitchFamily="18" charset="0"/>
              </a:rPr>
              <a:t>yer aldığı bir </a:t>
            </a:r>
            <a:r>
              <a:rPr lang="tr-TR" sz="1600" dirty="0">
                <a:solidFill>
                  <a:srgbClr val="FF0000"/>
                </a:solidFill>
                <a:latin typeface="Cambria" panose="02040503050406030204" pitchFamily="18" charset="0"/>
              </a:rPr>
              <a:t>tanıtım kartı </a:t>
            </a:r>
            <a:r>
              <a:rPr lang="tr-TR" sz="1600" dirty="0" smtClean="0">
                <a:solidFill>
                  <a:prstClr val="black"/>
                </a:solidFill>
                <a:latin typeface="Cambria" panose="02040503050406030204" pitchFamily="18" charset="0"/>
              </a:rPr>
              <a:t>bulundurulur.</a:t>
            </a:r>
            <a:endParaRPr lang="tr-TR" sz="1600" dirty="0">
              <a:solidFill>
                <a:prstClr val="black"/>
              </a:solidFill>
              <a:latin typeface="Cambria" panose="02040503050406030204" pitchFamily="18" charset="0"/>
            </a:endParaRPr>
          </a:p>
          <a:p>
            <a:r>
              <a:rPr lang="tr-TR" sz="1600" dirty="0" smtClean="0">
                <a:solidFill>
                  <a:srgbClr val="FF0000"/>
                </a:solidFill>
                <a:latin typeface="Cambria" panose="02040503050406030204" pitchFamily="18" charset="0"/>
              </a:rPr>
              <a:t>2-</a:t>
            </a:r>
            <a:r>
              <a:rPr lang="tr-TR" sz="1600" dirty="0" smtClean="0">
                <a:latin typeface="Cambria" panose="02040503050406030204" pitchFamily="18" charset="0"/>
              </a:rPr>
              <a:t> Tanıtım </a:t>
            </a:r>
            <a:r>
              <a:rPr lang="tr-TR" sz="1600" dirty="0">
                <a:latin typeface="Cambria" panose="02040503050406030204" pitchFamily="18" charset="0"/>
              </a:rPr>
              <a:t>kartında </a:t>
            </a:r>
            <a:r>
              <a:rPr lang="tr-TR" sz="1600" dirty="0" smtClean="0">
                <a:solidFill>
                  <a:srgbClr val="FF0000"/>
                </a:solidFill>
                <a:latin typeface="Cambria" panose="02040503050406030204" pitchFamily="18" charset="0"/>
              </a:rPr>
              <a:t>asgari </a:t>
            </a:r>
            <a:r>
              <a:rPr lang="tr-TR" sz="1600" dirty="0">
                <a:solidFill>
                  <a:srgbClr val="FF0000"/>
                </a:solidFill>
                <a:latin typeface="Cambria" panose="02040503050406030204" pitchFamily="18" charset="0"/>
              </a:rPr>
              <a:t>olarak aşağıdaki bilgilere </a:t>
            </a:r>
            <a:r>
              <a:rPr lang="tr-TR" sz="1600" dirty="0">
                <a:latin typeface="Cambria" panose="02040503050406030204" pitchFamily="18" charset="0"/>
              </a:rPr>
              <a:t>yer verilir: </a:t>
            </a:r>
          </a:p>
          <a:p>
            <a:r>
              <a:rPr lang="tr-TR" sz="1600" dirty="0">
                <a:latin typeface="Cambria" panose="02040503050406030204" pitchFamily="18" charset="0"/>
              </a:rPr>
              <a:t>a) Marka ve modeli ile model yılı.</a:t>
            </a:r>
          </a:p>
          <a:p>
            <a:r>
              <a:rPr lang="tr-TR" sz="1600" dirty="0">
                <a:latin typeface="Cambria" panose="02040503050406030204" pitchFamily="18" charset="0"/>
              </a:rPr>
              <a:t>b) Rakam veya harflerinin bir kısmı karartılmak suretiyle motor ve şasi numarası. </a:t>
            </a:r>
          </a:p>
          <a:p>
            <a:r>
              <a:rPr lang="tr-TR" sz="1600" dirty="0">
                <a:latin typeface="Cambria" panose="02040503050406030204" pitchFamily="18" charset="0"/>
              </a:rPr>
              <a:t>c) Plaka numarası.</a:t>
            </a:r>
          </a:p>
          <a:p>
            <a:r>
              <a:rPr lang="tr-TR" sz="1600" dirty="0">
                <a:latin typeface="Cambria" panose="02040503050406030204" pitchFamily="18" charset="0"/>
              </a:rPr>
              <a:t>ç) Yakıt türü.</a:t>
            </a:r>
          </a:p>
          <a:p>
            <a:r>
              <a:rPr lang="tr-TR" sz="1600" dirty="0">
                <a:latin typeface="Cambria" panose="02040503050406030204" pitchFamily="18" charset="0"/>
              </a:rPr>
              <a:t>d) Kilometresi.</a:t>
            </a:r>
          </a:p>
          <a:p>
            <a:r>
              <a:rPr lang="tr-TR" sz="1600" dirty="0">
                <a:latin typeface="Cambria" panose="02040503050406030204" pitchFamily="18" charset="0"/>
              </a:rPr>
              <a:t>e) Satış fiyatı.</a:t>
            </a:r>
          </a:p>
          <a:p>
            <a:r>
              <a:rPr lang="tr-TR" sz="1600" dirty="0">
                <a:latin typeface="Cambria" panose="02040503050406030204" pitchFamily="18" charset="0"/>
              </a:rPr>
              <a:t>f) Boyalı ve değişen parçaları.</a:t>
            </a:r>
          </a:p>
          <a:p>
            <a:r>
              <a:rPr lang="tr-TR" sz="1600" dirty="0">
                <a:latin typeface="Cambria" panose="02040503050406030204" pitchFamily="18" charset="0"/>
              </a:rPr>
              <a:t>g) Niteliği belirtilmek suretiyle hasar kaydı.</a:t>
            </a:r>
          </a:p>
          <a:p>
            <a:r>
              <a:rPr lang="tr-TR" sz="1600" dirty="0">
                <a:latin typeface="Cambria" panose="02040503050406030204" pitchFamily="18" charset="0"/>
              </a:rPr>
              <a:t>ğ) Üzerinde rehin veya haciz gibi şerhlerin bulunup bulunmadığı.</a:t>
            </a:r>
          </a:p>
          <a:p>
            <a:r>
              <a:rPr lang="tr-TR" sz="1600" dirty="0">
                <a:latin typeface="Cambria" panose="02040503050406030204" pitchFamily="18" charset="0"/>
              </a:rPr>
              <a:t>h) Değişen parça, hasar kaydı, rehin ve haciz gibi bilgilerin ilgili sistemlerden temin edildiği tarih ve saat.</a:t>
            </a:r>
          </a:p>
          <a:p>
            <a:pPr algn="just"/>
            <a:r>
              <a:rPr lang="tr-TR" sz="1600" dirty="0" smtClean="0">
                <a:solidFill>
                  <a:srgbClr val="FF0000"/>
                </a:solidFill>
                <a:latin typeface="Cambria" panose="02040503050406030204" pitchFamily="18" charset="0"/>
              </a:rPr>
              <a:t>3-</a:t>
            </a:r>
            <a:r>
              <a:rPr lang="tr-TR" sz="1600" dirty="0" smtClean="0">
                <a:solidFill>
                  <a:prstClr val="black"/>
                </a:solidFill>
                <a:latin typeface="Cambria" panose="02040503050406030204" pitchFamily="18" charset="0"/>
              </a:rPr>
              <a:t> İkinci </a:t>
            </a:r>
            <a:r>
              <a:rPr lang="tr-TR" sz="1600" dirty="0">
                <a:solidFill>
                  <a:prstClr val="black"/>
                </a:solidFill>
                <a:latin typeface="Cambria" panose="02040503050406030204" pitchFamily="18" charset="0"/>
              </a:rPr>
              <a:t>el taşıtın </a:t>
            </a:r>
            <a:r>
              <a:rPr lang="tr-TR" sz="1600" dirty="0">
                <a:solidFill>
                  <a:srgbClr val="C00000"/>
                </a:solidFill>
                <a:latin typeface="Cambria" panose="02040503050406030204" pitchFamily="18" charset="0"/>
              </a:rPr>
              <a:t>elektronik ortamda (internet)</a:t>
            </a:r>
            <a:r>
              <a:rPr lang="tr-TR" sz="1600" dirty="0">
                <a:solidFill>
                  <a:prstClr val="black"/>
                </a:solidFill>
                <a:latin typeface="Cambria" panose="02040503050406030204" pitchFamily="18" charset="0"/>
              </a:rPr>
              <a:t> tanıtılması </a:t>
            </a:r>
            <a:r>
              <a:rPr lang="tr-TR" sz="1600" dirty="0" smtClean="0">
                <a:solidFill>
                  <a:prstClr val="black"/>
                </a:solidFill>
                <a:latin typeface="Cambria" panose="02040503050406030204" pitchFamily="18" charset="0"/>
              </a:rPr>
              <a:t>durumunda </a:t>
            </a:r>
            <a:r>
              <a:rPr lang="tr-TR" sz="1600" dirty="0" smtClean="0">
                <a:solidFill>
                  <a:srgbClr val="C00000"/>
                </a:solidFill>
                <a:latin typeface="Cambria" panose="02040503050406030204" pitchFamily="18" charset="0"/>
              </a:rPr>
              <a:t>Tanıtım </a:t>
            </a:r>
            <a:r>
              <a:rPr lang="tr-TR" sz="1600" dirty="0">
                <a:solidFill>
                  <a:srgbClr val="C00000"/>
                </a:solidFill>
                <a:latin typeface="Cambria" panose="02040503050406030204" pitchFamily="18" charset="0"/>
              </a:rPr>
              <a:t>kartında belirtilen bilgilere </a:t>
            </a:r>
            <a:r>
              <a:rPr lang="tr-TR" sz="1600" dirty="0">
                <a:latin typeface="Cambria" panose="02040503050406030204" pitchFamily="18" charset="0"/>
              </a:rPr>
              <a:t>ve </a:t>
            </a:r>
            <a:r>
              <a:rPr lang="tr-TR" sz="1600" dirty="0">
                <a:solidFill>
                  <a:srgbClr val="C00000"/>
                </a:solidFill>
                <a:latin typeface="Cambria" panose="02040503050406030204" pitchFamily="18" charset="0"/>
              </a:rPr>
              <a:t>yetki </a:t>
            </a:r>
            <a:r>
              <a:rPr lang="tr-TR" sz="1600" dirty="0" smtClean="0">
                <a:solidFill>
                  <a:srgbClr val="C00000"/>
                </a:solidFill>
                <a:latin typeface="Cambria" panose="02040503050406030204" pitchFamily="18" charset="0"/>
              </a:rPr>
              <a:t>belgesi numarasına </a:t>
            </a:r>
            <a:r>
              <a:rPr lang="tr-TR" sz="1600" dirty="0">
                <a:latin typeface="Cambria" panose="02040503050406030204" pitchFamily="18" charset="0"/>
              </a:rPr>
              <a:t>elektronik ortamda da yer </a:t>
            </a:r>
            <a:r>
              <a:rPr lang="tr-TR" sz="1600" dirty="0" smtClean="0">
                <a:latin typeface="Cambria" panose="02040503050406030204" pitchFamily="18" charset="0"/>
              </a:rPr>
              <a:t>verilir.</a:t>
            </a:r>
            <a:endParaRPr lang="tr-TR" sz="1600" dirty="0">
              <a:latin typeface="Cambria" panose="02040503050406030204" pitchFamily="18" charset="0"/>
            </a:endParaRPr>
          </a:p>
          <a:p>
            <a:pPr algn="ctr"/>
            <a:endParaRPr lang="tr-TR" sz="1600" b="1" dirty="0" smtClean="0">
              <a:solidFill>
                <a:prstClr val="black"/>
              </a:solidFill>
              <a:latin typeface="Cambria" panose="02040503050406030204" pitchFamily="18" charset="0"/>
              <a:cs typeface="Times New Roman" pitchFamily="18" charset="0"/>
            </a:endParaRPr>
          </a:p>
        </p:txBody>
      </p:sp>
      <p:sp>
        <p:nvSpPr>
          <p:cNvPr id="7" name="Slayt Numarası Yer Tutucusu 6"/>
          <p:cNvSpPr>
            <a:spLocks noGrp="1"/>
          </p:cNvSpPr>
          <p:nvPr>
            <p:ph type="sldNum" sz="quarter" idx="12"/>
          </p:nvPr>
        </p:nvSpPr>
        <p:spPr/>
        <p:txBody>
          <a:bodyPr/>
          <a:lstStyle/>
          <a:p>
            <a:fld id="{30642737-41E3-422E-8589-00A133C6C1A6}" type="slidenum">
              <a:rPr lang="en-US" smtClean="0"/>
              <a:pPr/>
              <a:t>18</a:t>
            </a:fld>
            <a:endParaRPr lang="en-US"/>
          </a:p>
        </p:txBody>
      </p:sp>
    </p:spTree>
    <p:extLst>
      <p:ext uri="{BB962C8B-B14F-4D97-AF65-F5344CB8AC3E}">
        <p14:creationId xmlns:p14="http://schemas.microsoft.com/office/powerpoint/2010/main" val="30185819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040183" y="188640"/>
            <a:ext cx="6988201"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800" b="1" dirty="0" smtClean="0">
                <a:solidFill>
                  <a:schemeClr val="bg1"/>
                </a:solidFill>
                <a:latin typeface="Cambria" panose="02040503050406030204" pitchFamily="18" charset="0"/>
              </a:rPr>
              <a:t>EKSPERTİZ RAPORU </a:t>
            </a:r>
            <a:r>
              <a:rPr lang="tr-TR" sz="2000" b="1" dirty="0" smtClean="0">
                <a:solidFill>
                  <a:schemeClr val="bg1"/>
                </a:solidFill>
                <a:latin typeface="Cambria" panose="02040503050406030204" pitchFamily="18" charset="0"/>
              </a:rPr>
              <a:t>Md. 14</a:t>
            </a:r>
            <a:endParaRPr lang="tr-TR" sz="2000" b="1" dirty="0">
              <a:ln w="12700">
                <a:solidFill>
                  <a:srgbClr val="C42F1A"/>
                </a:solidFill>
                <a:prstDash val="solid"/>
              </a:ln>
              <a:solidFill>
                <a:schemeClr val="bg1"/>
              </a:solidFill>
              <a:latin typeface="Cambria" pitchFamily="18" charset="0"/>
            </a:endParaRPr>
          </a:p>
        </p:txBody>
      </p:sp>
      <p:sp>
        <p:nvSpPr>
          <p:cNvPr id="5" name="Rectangle 10"/>
          <p:cNvSpPr/>
          <p:nvPr/>
        </p:nvSpPr>
        <p:spPr>
          <a:xfrm>
            <a:off x="1040183" y="1052736"/>
            <a:ext cx="6919617" cy="4896544"/>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endParaRPr lang="tr-TR" sz="1200" dirty="0" smtClean="0">
              <a:solidFill>
                <a:srgbClr val="FF0000"/>
              </a:solidFill>
              <a:latin typeface="Cambria" panose="02040503050406030204" pitchFamily="18" charset="0"/>
            </a:endParaRPr>
          </a:p>
          <a:p>
            <a:endParaRPr lang="tr-TR" dirty="0" smtClean="0">
              <a:solidFill>
                <a:srgbClr val="FF0000"/>
              </a:solidFill>
              <a:latin typeface="Cambria" panose="02040503050406030204" pitchFamily="18" charset="0"/>
            </a:endParaRPr>
          </a:p>
          <a:p>
            <a:r>
              <a:rPr lang="tr-TR" dirty="0" smtClean="0">
                <a:solidFill>
                  <a:srgbClr val="FF0000"/>
                </a:solidFill>
                <a:latin typeface="Cambria" panose="02040503050406030204" pitchFamily="18" charset="0"/>
              </a:rPr>
              <a:t>1-</a:t>
            </a:r>
            <a:r>
              <a:rPr lang="tr-TR" dirty="0" smtClean="0">
                <a:latin typeface="Cambria" panose="02040503050406030204" pitchFamily="18" charset="0"/>
              </a:rPr>
              <a:t> Yetki belgesine sahip işletme tarafından ikinci el otomobil veya arazi taşıtı satışından hemen önce </a:t>
            </a:r>
            <a:r>
              <a:rPr lang="tr-TR" dirty="0" smtClean="0">
                <a:solidFill>
                  <a:srgbClr val="FF0000"/>
                </a:solidFill>
                <a:latin typeface="Cambria" panose="02040503050406030204" pitchFamily="18" charset="0"/>
              </a:rPr>
              <a:t>ekspertiz raporu alınır </a:t>
            </a:r>
            <a:r>
              <a:rPr lang="tr-TR" dirty="0" smtClean="0">
                <a:latin typeface="Cambria" panose="02040503050406030204" pitchFamily="18" charset="0"/>
              </a:rPr>
              <a:t>ve raporun </a:t>
            </a:r>
            <a:r>
              <a:rPr lang="tr-TR" dirty="0" smtClean="0">
                <a:solidFill>
                  <a:srgbClr val="FF0000"/>
                </a:solidFill>
                <a:latin typeface="Cambria" panose="02040503050406030204" pitchFamily="18" charset="0"/>
              </a:rPr>
              <a:t>bir nüshası satış esnasında </a:t>
            </a:r>
            <a:r>
              <a:rPr lang="tr-TR" dirty="0" smtClean="0">
                <a:solidFill>
                  <a:schemeClr val="tx1"/>
                </a:solidFill>
                <a:latin typeface="Cambria" panose="02040503050406030204" pitchFamily="18" charset="0"/>
              </a:rPr>
              <a:t>alıcıya teslim edilir</a:t>
            </a:r>
            <a:r>
              <a:rPr lang="tr-TR" dirty="0" smtClean="0">
                <a:latin typeface="Cambria" panose="02040503050406030204" pitchFamily="18" charset="0"/>
              </a:rPr>
              <a:t>. </a:t>
            </a:r>
          </a:p>
          <a:p>
            <a:r>
              <a:rPr lang="tr-TR" dirty="0" smtClean="0">
                <a:latin typeface="Cambria" panose="02040503050406030204" pitchFamily="18" charset="0"/>
              </a:rPr>
              <a:t>Ekspertiz raporunun </a:t>
            </a:r>
            <a:r>
              <a:rPr lang="tr-TR" dirty="0" smtClean="0">
                <a:solidFill>
                  <a:srgbClr val="FF0000"/>
                </a:solidFill>
                <a:latin typeface="Cambria" panose="02040503050406030204" pitchFamily="18" charset="0"/>
              </a:rPr>
              <a:t>ücreti, </a:t>
            </a:r>
            <a:r>
              <a:rPr lang="tr-TR" dirty="0" smtClean="0">
                <a:solidFill>
                  <a:schemeClr val="tx1"/>
                </a:solidFill>
                <a:latin typeface="Cambria" panose="02040503050406030204" pitchFamily="18" charset="0"/>
              </a:rPr>
              <a:t>satış işleminin </a:t>
            </a:r>
            <a:r>
              <a:rPr lang="tr-TR" dirty="0" smtClean="0">
                <a:solidFill>
                  <a:srgbClr val="FF0000"/>
                </a:solidFill>
                <a:latin typeface="Cambria" panose="02040503050406030204" pitchFamily="18" charset="0"/>
              </a:rPr>
              <a:t>alıcıdan kaynaklanan </a:t>
            </a:r>
            <a:r>
              <a:rPr lang="tr-TR" dirty="0" smtClean="0">
                <a:solidFill>
                  <a:schemeClr val="tx1"/>
                </a:solidFill>
                <a:latin typeface="Cambria" panose="02040503050406030204" pitchFamily="18" charset="0"/>
              </a:rPr>
              <a:t>bir nedenle gerçekleşmemesi durumunda </a:t>
            </a:r>
            <a:r>
              <a:rPr lang="tr-TR" dirty="0" smtClean="0">
                <a:solidFill>
                  <a:srgbClr val="FF0000"/>
                </a:solidFill>
                <a:latin typeface="Cambria" panose="02040503050406030204" pitchFamily="18" charset="0"/>
              </a:rPr>
              <a:t>alıcı</a:t>
            </a:r>
            <a:r>
              <a:rPr lang="tr-TR" dirty="0" smtClean="0">
                <a:solidFill>
                  <a:schemeClr val="tx1"/>
                </a:solidFill>
                <a:latin typeface="Cambria" panose="02040503050406030204" pitchFamily="18" charset="0"/>
              </a:rPr>
              <a:t>, </a:t>
            </a:r>
            <a:r>
              <a:rPr lang="tr-TR" dirty="0" smtClean="0">
                <a:solidFill>
                  <a:srgbClr val="FF0000"/>
                </a:solidFill>
                <a:latin typeface="Cambria" panose="02040503050406030204" pitchFamily="18" charset="0"/>
              </a:rPr>
              <a:t>diğer hallerde </a:t>
            </a:r>
            <a:r>
              <a:rPr lang="tr-TR" dirty="0" smtClean="0">
                <a:solidFill>
                  <a:schemeClr val="tx1"/>
                </a:solidFill>
                <a:latin typeface="Cambria" panose="02040503050406030204" pitchFamily="18" charset="0"/>
              </a:rPr>
              <a:t>yetki belgesine sahip </a:t>
            </a:r>
            <a:r>
              <a:rPr lang="tr-TR" dirty="0" smtClean="0">
                <a:solidFill>
                  <a:srgbClr val="FF0000"/>
                </a:solidFill>
                <a:latin typeface="Cambria" panose="02040503050406030204" pitchFamily="18" charset="0"/>
              </a:rPr>
              <a:t>işletme tarafından </a:t>
            </a:r>
            <a:r>
              <a:rPr lang="tr-TR" dirty="0" smtClean="0">
                <a:solidFill>
                  <a:schemeClr val="tx1"/>
                </a:solidFill>
                <a:latin typeface="Cambria" panose="02040503050406030204" pitchFamily="18" charset="0"/>
              </a:rPr>
              <a:t>ödenir. </a:t>
            </a:r>
          </a:p>
          <a:p>
            <a:endParaRPr lang="tr-TR" dirty="0" smtClean="0">
              <a:latin typeface="Cambria" panose="02040503050406030204" pitchFamily="18" charset="0"/>
            </a:endParaRPr>
          </a:p>
          <a:p>
            <a:r>
              <a:rPr lang="tr-TR" dirty="0" smtClean="0">
                <a:solidFill>
                  <a:srgbClr val="FF0000"/>
                </a:solidFill>
                <a:latin typeface="Cambria" panose="02040503050406030204" pitchFamily="18" charset="0"/>
              </a:rPr>
              <a:t>2-</a:t>
            </a:r>
            <a:r>
              <a:rPr lang="tr-TR" dirty="0" smtClean="0">
                <a:latin typeface="Cambria" panose="02040503050406030204" pitchFamily="18" charset="0"/>
              </a:rPr>
              <a:t> Ekspertiz raporunda asgari olarak TSE tarafından belirlenen standartta yer alan hususlara yer verilir.</a:t>
            </a:r>
          </a:p>
          <a:p>
            <a:endParaRPr lang="tr-TR" dirty="0" smtClean="0">
              <a:latin typeface="Cambria" panose="02040503050406030204" pitchFamily="18" charset="0"/>
            </a:endParaRPr>
          </a:p>
          <a:p>
            <a:r>
              <a:rPr lang="tr-TR" dirty="0" smtClean="0">
                <a:solidFill>
                  <a:srgbClr val="FF0000"/>
                </a:solidFill>
                <a:latin typeface="Cambria" panose="02040503050406030204" pitchFamily="18" charset="0"/>
              </a:rPr>
              <a:t>3- Sekiz yaş </a:t>
            </a:r>
            <a:r>
              <a:rPr lang="tr-TR" dirty="0" smtClean="0">
                <a:solidFill>
                  <a:schemeClr val="tx1"/>
                </a:solidFill>
                <a:latin typeface="Cambria" panose="02040503050406030204" pitchFamily="18" charset="0"/>
              </a:rPr>
              <a:t>veya </a:t>
            </a:r>
            <a:r>
              <a:rPr lang="tr-TR" dirty="0" smtClean="0">
                <a:solidFill>
                  <a:srgbClr val="FF0000"/>
                </a:solidFill>
                <a:latin typeface="Cambria" panose="02040503050406030204" pitchFamily="18" charset="0"/>
              </a:rPr>
              <a:t>yüz altmış bin kilometrenin </a:t>
            </a:r>
            <a:r>
              <a:rPr lang="tr-TR" dirty="0" smtClean="0">
                <a:solidFill>
                  <a:schemeClr val="tx1"/>
                </a:solidFill>
                <a:latin typeface="Cambria" panose="02040503050406030204" pitchFamily="18" charset="0"/>
              </a:rPr>
              <a:t>üzerindeki ikinci el otomobil ve arazi taşıtları için </a:t>
            </a:r>
            <a:r>
              <a:rPr lang="tr-TR" dirty="0" smtClean="0">
                <a:solidFill>
                  <a:srgbClr val="FF0000"/>
                </a:solidFill>
                <a:latin typeface="Cambria" panose="02040503050406030204" pitchFamily="18" charset="0"/>
              </a:rPr>
              <a:t>ekspertiz raporu </a:t>
            </a:r>
            <a:r>
              <a:rPr lang="tr-TR" dirty="0" smtClean="0">
                <a:solidFill>
                  <a:schemeClr val="tx1"/>
                </a:solidFill>
                <a:latin typeface="Cambria" panose="02040503050406030204" pitchFamily="18" charset="0"/>
              </a:rPr>
              <a:t>alınması zorunlu değildir.</a:t>
            </a:r>
          </a:p>
          <a:p>
            <a:endParaRPr lang="tr-TR" dirty="0" smtClean="0">
              <a:latin typeface="Cambria" panose="02040503050406030204" pitchFamily="18" charset="0"/>
            </a:endParaRPr>
          </a:p>
          <a:p>
            <a:endParaRPr lang="tr-TR" sz="1200" dirty="0" smtClean="0">
              <a:latin typeface="Cambria" panose="02040503050406030204" pitchFamily="18" charset="0"/>
            </a:endParaRPr>
          </a:p>
          <a:p>
            <a:endParaRPr lang="tr-TR" sz="1000" dirty="0" smtClean="0">
              <a:latin typeface="Cambria" panose="02040503050406030204" pitchFamily="18" charset="0"/>
            </a:endParaRPr>
          </a:p>
          <a:p>
            <a:r>
              <a:rPr lang="tr-TR" sz="1000" dirty="0" smtClean="0">
                <a:latin typeface="Cambria" panose="02040503050406030204" pitchFamily="18" charset="0"/>
              </a:rPr>
              <a:t> </a:t>
            </a:r>
            <a:endParaRPr lang="tr-TR" sz="1000" dirty="0">
              <a:latin typeface="Cambria" panose="02040503050406030204" pitchFamily="18" charset="0"/>
            </a:endParaRPr>
          </a:p>
        </p:txBody>
      </p:sp>
      <p:sp>
        <p:nvSpPr>
          <p:cNvPr id="7" name="Slayt Numarası Yer Tutucusu 6"/>
          <p:cNvSpPr>
            <a:spLocks noGrp="1"/>
          </p:cNvSpPr>
          <p:nvPr>
            <p:ph type="sldNum" sz="quarter" idx="12"/>
          </p:nvPr>
        </p:nvSpPr>
        <p:spPr/>
        <p:txBody>
          <a:bodyPr/>
          <a:lstStyle/>
          <a:p>
            <a:fld id="{30642737-41E3-422E-8589-00A133C6C1A6}" type="slidenum">
              <a:rPr lang="en-US" smtClean="0"/>
              <a:pPr/>
              <a:t>19</a:t>
            </a:fld>
            <a:endParaRPr lang="en-US"/>
          </a:p>
        </p:txBody>
      </p:sp>
    </p:spTree>
    <p:extLst>
      <p:ext uri="{BB962C8B-B14F-4D97-AF65-F5344CB8AC3E}">
        <p14:creationId xmlns:p14="http://schemas.microsoft.com/office/powerpoint/2010/main" val="26716747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559721" y="188640"/>
            <a:ext cx="6023602"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800" b="1" dirty="0" smtClean="0">
                <a:solidFill>
                  <a:schemeClr val="bg1"/>
                </a:solidFill>
                <a:latin typeface="Cambria" panose="02040503050406030204" pitchFamily="18" charset="0"/>
              </a:rPr>
              <a:t>YÖNETMELİĞİN İÇERİĞİ</a:t>
            </a:r>
            <a:endParaRPr lang="tr-TR" sz="2800" b="1" dirty="0">
              <a:ln w="12700">
                <a:solidFill>
                  <a:srgbClr val="C42F1A"/>
                </a:solidFill>
                <a:prstDash val="solid"/>
              </a:ln>
              <a:solidFill>
                <a:schemeClr val="bg1"/>
              </a:solidFill>
              <a:latin typeface="Cambria" pitchFamily="18" charset="0"/>
            </a:endParaRPr>
          </a:p>
        </p:txBody>
      </p:sp>
      <p:sp>
        <p:nvSpPr>
          <p:cNvPr id="5" name="Rectangle 10"/>
          <p:cNvSpPr/>
          <p:nvPr/>
        </p:nvSpPr>
        <p:spPr>
          <a:xfrm>
            <a:off x="1579348" y="1612151"/>
            <a:ext cx="2723291" cy="1953846"/>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lang="tr-TR" b="1" u="sng" dirty="0" smtClean="0">
                <a:solidFill>
                  <a:prstClr val="black"/>
                </a:solidFill>
                <a:latin typeface="Cambria" panose="02040503050406030204" pitchFamily="18" charset="0"/>
                <a:cs typeface="Times New Roman" pitchFamily="18" charset="0"/>
              </a:rPr>
              <a:t>YETKİ BELGESİ</a:t>
            </a:r>
          </a:p>
          <a:p>
            <a:pPr algn="ctr"/>
            <a:r>
              <a:rPr lang="tr-TR" b="1" u="sng" dirty="0" smtClean="0">
                <a:solidFill>
                  <a:prstClr val="black"/>
                </a:solidFill>
                <a:latin typeface="Cambria" panose="02040503050406030204" pitchFamily="18" charset="0"/>
                <a:cs typeface="Times New Roman" pitchFamily="18" charset="0"/>
              </a:rPr>
              <a:t>MESLEKİ YETERLİLİK</a:t>
            </a:r>
          </a:p>
          <a:p>
            <a:pPr algn="ctr"/>
            <a:r>
              <a:rPr lang="tr-TR" b="1" u="sng" dirty="0" smtClean="0">
                <a:solidFill>
                  <a:prstClr val="black"/>
                </a:solidFill>
                <a:latin typeface="Cambria" panose="02040503050406030204" pitchFamily="18" charset="0"/>
                <a:cs typeface="Times New Roman" pitchFamily="18" charset="0"/>
              </a:rPr>
              <a:t>İKİNCİ EL BİLGİ SİSTEMİ</a:t>
            </a:r>
            <a:endParaRPr lang="tr-TR" b="1" u="sng" dirty="0">
              <a:solidFill>
                <a:prstClr val="black"/>
              </a:solidFill>
              <a:latin typeface="Cambria" panose="02040503050406030204" pitchFamily="18" charset="0"/>
              <a:cs typeface="Times New Roman" pitchFamily="18" charset="0"/>
            </a:endParaRPr>
          </a:p>
        </p:txBody>
      </p:sp>
      <p:sp>
        <p:nvSpPr>
          <p:cNvPr id="6" name="Rectangle 10"/>
          <p:cNvSpPr/>
          <p:nvPr/>
        </p:nvSpPr>
        <p:spPr>
          <a:xfrm>
            <a:off x="4860032" y="1621280"/>
            <a:ext cx="2723291" cy="1953846"/>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lang="tr-TR" b="1" dirty="0" smtClean="0">
              <a:solidFill>
                <a:prstClr val="black"/>
              </a:solidFill>
              <a:latin typeface="Cambria" panose="02040503050406030204" pitchFamily="18" charset="0"/>
              <a:cs typeface="Times New Roman" pitchFamily="18" charset="0"/>
            </a:endParaRPr>
          </a:p>
          <a:p>
            <a:pPr algn="ctr"/>
            <a:r>
              <a:rPr lang="tr-TR" b="1" dirty="0" smtClean="0">
                <a:solidFill>
                  <a:prstClr val="black"/>
                </a:solidFill>
                <a:latin typeface="Cambria" panose="02040503050406030204" pitchFamily="18" charset="0"/>
                <a:cs typeface="Times New Roman" pitchFamily="18" charset="0"/>
              </a:rPr>
              <a:t>FAALİYETLERE İLİŞKİN YÜKÜMLÜLÜKLER</a:t>
            </a:r>
          </a:p>
          <a:p>
            <a:pPr algn="ctr"/>
            <a:r>
              <a:rPr lang="tr-TR" sz="1600" b="1" dirty="0" smtClean="0">
                <a:solidFill>
                  <a:srgbClr val="C00000"/>
                </a:solidFill>
                <a:latin typeface="Cambria" panose="02040503050406030204" pitchFamily="18" charset="0"/>
                <a:cs typeface="Times New Roman" pitchFamily="18" charset="0"/>
              </a:rPr>
              <a:t>(Tanıtım, Ekspertiz, Garanti vb.)</a:t>
            </a:r>
            <a:endParaRPr lang="tr-TR" sz="1600" b="1" dirty="0">
              <a:solidFill>
                <a:srgbClr val="C00000"/>
              </a:solidFill>
              <a:latin typeface="Cambria" panose="02040503050406030204" pitchFamily="18" charset="0"/>
              <a:cs typeface="Times New Roman" pitchFamily="18" charset="0"/>
            </a:endParaRPr>
          </a:p>
        </p:txBody>
      </p:sp>
      <p:sp>
        <p:nvSpPr>
          <p:cNvPr id="7" name="Rectangle 10"/>
          <p:cNvSpPr/>
          <p:nvPr/>
        </p:nvSpPr>
        <p:spPr>
          <a:xfrm>
            <a:off x="1559721" y="4077072"/>
            <a:ext cx="2723291" cy="1893095"/>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lang="tr-TR" b="1" dirty="0" smtClean="0">
                <a:solidFill>
                  <a:prstClr val="black"/>
                </a:solidFill>
                <a:latin typeface="Cambria" panose="02040503050406030204" pitchFamily="18" charset="0"/>
                <a:cs typeface="Times New Roman" pitchFamily="18" charset="0"/>
              </a:rPr>
              <a:t>İKİNCİ EL TAŞIT TİCARETİ YAPILAN YERLER</a:t>
            </a:r>
          </a:p>
          <a:p>
            <a:pPr algn="ctr"/>
            <a:r>
              <a:rPr lang="tr-TR" sz="1600" b="1" dirty="0" smtClean="0">
                <a:solidFill>
                  <a:srgbClr val="C00000"/>
                </a:solidFill>
                <a:latin typeface="Cambria" panose="02040503050406030204" pitchFamily="18" charset="0"/>
                <a:cs typeface="Times New Roman" pitchFamily="18" charset="0"/>
              </a:rPr>
              <a:t>(Galeriler, Toplu İşyerleri, Oto Pazarları) </a:t>
            </a:r>
            <a:endParaRPr lang="tr-TR" sz="1600" b="1" dirty="0">
              <a:solidFill>
                <a:srgbClr val="C00000"/>
              </a:solidFill>
              <a:latin typeface="Cambria" panose="02040503050406030204" pitchFamily="18" charset="0"/>
              <a:cs typeface="Times New Roman" pitchFamily="18" charset="0"/>
            </a:endParaRPr>
          </a:p>
        </p:txBody>
      </p:sp>
      <p:sp>
        <p:nvSpPr>
          <p:cNvPr id="8" name="Rectangle 10"/>
          <p:cNvSpPr/>
          <p:nvPr/>
        </p:nvSpPr>
        <p:spPr>
          <a:xfrm>
            <a:off x="4850308" y="4090144"/>
            <a:ext cx="2723291" cy="1893095"/>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lang="tr-TR" b="1" dirty="0" smtClean="0">
                <a:solidFill>
                  <a:prstClr val="black"/>
                </a:solidFill>
                <a:latin typeface="Cambria" panose="02040503050406030204" pitchFamily="18" charset="0"/>
                <a:cs typeface="Times New Roman" pitchFamily="18" charset="0"/>
              </a:rPr>
              <a:t>DİĞER KURUMLARIN YÜKÜMLÜLÜKLERİ</a:t>
            </a:r>
          </a:p>
          <a:p>
            <a:pPr algn="ctr"/>
            <a:r>
              <a:rPr lang="tr-TR" sz="1600" b="1" dirty="0" smtClean="0">
                <a:solidFill>
                  <a:srgbClr val="C00000"/>
                </a:solidFill>
                <a:latin typeface="Cambria" panose="02040503050406030204" pitchFamily="18" charset="0"/>
                <a:cs typeface="Times New Roman" pitchFamily="18" charset="0"/>
              </a:rPr>
              <a:t>(Noterler, Belediyeler) </a:t>
            </a:r>
            <a:endParaRPr lang="tr-TR" sz="1600" b="1" dirty="0">
              <a:solidFill>
                <a:srgbClr val="C00000"/>
              </a:solidFill>
              <a:latin typeface="Cambria" panose="02040503050406030204" pitchFamily="18" charset="0"/>
              <a:cs typeface="Times New Roman" pitchFamily="18" charset="0"/>
            </a:endParaRPr>
          </a:p>
        </p:txBody>
      </p:sp>
      <p:sp>
        <p:nvSpPr>
          <p:cNvPr id="11" name="Slayt Numarası Yer Tutucusu 10"/>
          <p:cNvSpPr>
            <a:spLocks noGrp="1"/>
          </p:cNvSpPr>
          <p:nvPr>
            <p:ph type="sldNum" sz="quarter" idx="12"/>
          </p:nvPr>
        </p:nvSpPr>
        <p:spPr/>
        <p:txBody>
          <a:bodyPr/>
          <a:lstStyle/>
          <a:p>
            <a:fld id="{30642737-41E3-422E-8589-00A133C6C1A6}" type="slidenum">
              <a:rPr lang="en-US" smtClean="0"/>
              <a:pPr/>
              <a:t>2</a:t>
            </a:fld>
            <a:endParaRPr lang="en-US"/>
          </a:p>
        </p:txBody>
      </p:sp>
    </p:spTree>
    <p:extLst>
      <p:ext uri="{BB962C8B-B14F-4D97-AF65-F5344CB8AC3E}">
        <p14:creationId xmlns:p14="http://schemas.microsoft.com/office/powerpoint/2010/main" val="22911136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040183" y="188640"/>
            <a:ext cx="6988201"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800" b="1" dirty="0" smtClean="0">
                <a:solidFill>
                  <a:schemeClr val="bg1"/>
                </a:solidFill>
                <a:latin typeface="Cambria" panose="02040503050406030204" pitchFamily="18" charset="0"/>
              </a:rPr>
              <a:t>EKSPERTİZ RAPORU </a:t>
            </a:r>
            <a:r>
              <a:rPr lang="tr-TR" sz="2000" b="1" dirty="0" smtClean="0">
                <a:solidFill>
                  <a:schemeClr val="bg1"/>
                </a:solidFill>
                <a:latin typeface="Cambria" panose="02040503050406030204" pitchFamily="18" charset="0"/>
              </a:rPr>
              <a:t>Md. 14</a:t>
            </a:r>
            <a:endParaRPr lang="tr-TR" sz="2000" b="1" dirty="0">
              <a:ln w="12700">
                <a:solidFill>
                  <a:srgbClr val="C42F1A"/>
                </a:solidFill>
                <a:prstDash val="solid"/>
              </a:ln>
              <a:solidFill>
                <a:schemeClr val="bg1"/>
              </a:solidFill>
              <a:latin typeface="Cambria" pitchFamily="18" charset="0"/>
            </a:endParaRPr>
          </a:p>
        </p:txBody>
      </p:sp>
      <p:sp>
        <p:nvSpPr>
          <p:cNvPr id="5" name="Rectangle 10"/>
          <p:cNvSpPr/>
          <p:nvPr/>
        </p:nvSpPr>
        <p:spPr>
          <a:xfrm>
            <a:off x="323529" y="1124744"/>
            <a:ext cx="7636272" cy="5184576"/>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just"/>
            <a:r>
              <a:rPr lang="tr-TR" sz="2000" dirty="0" smtClean="0">
                <a:solidFill>
                  <a:srgbClr val="FF0000"/>
                </a:solidFill>
                <a:latin typeface="Cambria" panose="02040503050406030204" pitchFamily="18" charset="0"/>
              </a:rPr>
              <a:t>4-</a:t>
            </a:r>
            <a:r>
              <a:rPr lang="tr-TR" sz="2000" dirty="0" smtClean="0">
                <a:latin typeface="Cambria" panose="02040503050406030204" pitchFamily="18" charset="0"/>
              </a:rPr>
              <a:t> </a:t>
            </a:r>
            <a:r>
              <a:rPr lang="tr-TR" sz="2000" dirty="0">
                <a:solidFill>
                  <a:srgbClr val="FF0000"/>
                </a:solidFill>
                <a:latin typeface="Cambria" panose="02040503050406030204" pitchFamily="18" charset="0"/>
              </a:rPr>
              <a:t>Ekspertiz raporu, </a:t>
            </a:r>
            <a:r>
              <a:rPr lang="tr-TR" sz="2000" dirty="0">
                <a:latin typeface="Cambria" panose="02040503050406030204" pitchFamily="18" charset="0"/>
              </a:rPr>
              <a:t>TSE tarafından belirlenen standarda göre verilen TSE hizmet yeterlilik belgesi bulunan işletmeler tarafından düzenlenir ve </a:t>
            </a:r>
            <a:r>
              <a:rPr lang="tr-TR" sz="2000" dirty="0">
                <a:solidFill>
                  <a:srgbClr val="FF0000"/>
                </a:solidFill>
                <a:latin typeface="Cambria" panose="02040503050406030204" pitchFamily="18" charset="0"/>
              </a:rPr>
              <a:t>beş yıl süre ile saklanır</a:t>
            </a:r>
            <a:r>
              <a:rPr lang="tr-TR" sz="2000" dirty="0">
                <a:latin typeface="Cambria" panose="02040503050406030204" pitchFamily="18" charset="0"/>
              </a:rPr>
              <a:t>.</a:t>
            </a:r>
          </a:p>
          <a:p>
            <a:pPr algn="just"/>
            <a:endParaRPr lang="tr-TR" sz="2000" dirty="0" smtClean="0">
              <a:latin typeface="Cambria" panose="02040503050406030204" pitchFamily="18" charset="0"/>
            </a:endParaRPr>
          </a:p>
          <a:p>
            <a:pPr algn="just"/>
            <a:r>
              <a:rPr lang="tr-TR" sz="2000" dirty="0" smtClean="0">
                <a:solidFill>
                  <a:srgbClr val="FF0000"/>
                </a:solidFill>
                <a:latin typeface="Cambria" panose="02040503050406030204" pitchFamily="18" charset="0"/>
              </a:rPr>
              <a:t>5-</a:t>
            </a:r>
            <a:r>
              <a:rPr lang="tr-TR" sz="2000" dirty="0" smtClean="0">
                <a:latin typeface="Cambria" panose="02040503050406030204" pitchFamily="18" charset="0"/>
              </a:rPr>
              <a:t> </a:t>
            </a:r>
            <a:r>
              <a:rPr lang="tr-TR" sz="2000" dirty="0" smtClean="0">
                <a:solidFill>
                  <a:srgbClr val="FF0000"/>
                </a:solidFill>
                <a:latin typeface="Cambria" panose="02040503050406030204" pitchFamily="18" charset="0"/>
              </a:rPr>
              <a:t>Ekspertiz raporu</a:t>
            </a:r>
            <a:r>
              <a:rPr lang="tr-TR" sz="2000" dirty="0" smtClean="0">
                <a:latin typeface="Cambria" panose="02040503050406030204" pitchFamily="18" charset="0"/>
              </a:rPr>
              <a:t>, TSE tarafından belirlenen standarda göre verilen </a:t>
            </a:r>
            <a:r>
              <a:rPr lang="tr-TR" sz="2000" dirty="0" smtClean="0">
                <a:solidFill>
                  <a:srgbClr val="FF0000"/>
                </a:solidFill>
                <a:latin typeface="Cambria" panose="02040503050406030204" pitchFamily="18" charset="0"/>
              </a:rPr>
              <a:t>TSE hizmet yeterlilik belgesi bulunan işletmeler tarafından düzenlenir.</a:t>
            </a:r>
          </a:p>
          <a:p>
            <a:pPr algn="just"/>
            <a:endParaRPr lang="tr-TR" sz="2000" dirty="0" smtClean="0">
              <a:latin typeface="Cambria" panose="02040503050406030204" pitchFamily="18" charset="0"/>
            </a:endParaRPr>
          </a:p>
          <a:p>
            <a:pPr algn="just"/>
            <a:r>
              <a:rPr lang="tr-TR" sz="2000" dirty="0" smtClean="0">
                <a:solidFill>
                  <a:srgbClr val="FF0000"/>
                </a:solidFill>
                <a:latin typeface="Cambria" panose="02040503050406030204" pitchFamily="18" charset="0"/>
              </a:rPr>
              <a:t>6-</a:t>
            </a:r>
            <a:r>
              <a:rPr lang="tr-TR" sz="2000" dirty="0" smtClean="0">
                <a:latin typeface="Cambria" panose="02040503050406030204" pitchFamily="18" charset="0"/>
              </a:rPr>
              <a:t> Bakanlık, ilgili kamu kurum ve kuruluşları ile üst meslek kuruluşlarının görüşünü alarak </a:t>
            </a:r>
            <a:r>
              <a:rPr lang="tr-TR" sz="2000" dirty="0" smtClean="0">
                <a:solidFill>
                  <a:srgbClr val="FF0000"/>
                </a:solidFill>
                <a:latin typeface="Cambria" panose="02040503050406030204" pitchFamily="18" charset="0"/>
              </a:rPr>
              <a:t>düzenleme yapmaya yetkilidir.</a:t>
            </a:r>
          </a:p>
          <a:p>
            <a:pPr algn="just"/>
            <a:endParaRPr lang="tr-TR" sz="2000" dirty="0" smtClean="0">
              <a:latin typeface="Cambria" panose="02040503050406030204" pitchFamily="18" charset="0"/>
            </a:endParaRPr>
          </a:p>
          <a:p>
            <a:pPr algn="just"/>
            <a:r>
              <a:rPr lang="tr-TR" sz="2000" dirty="0" smtClean="0">
                <a:latin typeface="Cambria" panose="02040503050406030204" pitchFamily="18" charset="0"/>
              </a:rPr>
              <a:t> </a:t>
            </a:r>
            <a:endParaRPr lang="tr-TR" sz="2000" dirty="0">
              <a:latin typeface="Cambria" panose="02040503050406030204" pitchFamily="18" charset="0"/>
            </a:endParaRPr>
          </a:p>
        </p:txBody>
      </p:sp>
      <p:sp>
        <p:nvSpPr>
          <p:cNvPr id="7" name="Slayt Numarası Yer Tutucusu 6"/>
          <p:cNvSpPr>
            <a:spLocks noGrp="1"/>
          </p:cNvSpPr>
          <p:nvPr>
            <p:ph type="sldNum" sz="quarter" idx="12"/>
          </p:nvPr>
        </p:nvSpPr>
        <p:spPr/>
        <p:txBody>
          <a:bodyPr/>
          <a:lstStyle/>
          <a:p>
            <a:fld id="{30642737-41E3-422E-8589-00A133C6C1A6}" type="slidenum">
              <a:rPr lang="en-US" smtClean="0"/>
              <a:pPr/>
              <a:t>20</a:t>
            </a:fld>
            <a:endParaRPr lang="en-US"/>
          </a:p>
        </p:txBody>
      </p:sp>
    </p:spTree>
    <p:extLst>
      <p:ext uri="{BB962C8B-B14F-4D97-AF65-F5344CB8AC3E}">
        <p14:creationId xmlns:p14="http://schemas.microsoft.com/office/powerpoint/2010/main" val="35336681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040183" y="116632"/>
            <a:ext cx="6919617" cy="79208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1900" b="1" dirty="0" smtClean="0">
                <a:latin typeface="Cambria" panose="02040503050406030204" pitchFamily="18" charset="0"/>
              </a:rPr>
              <a:t>İKİNCİ EL MOTORLU KARA TAŞITI TİCARETİNDE GARANTİ VE AYIPLI MAL </a:t>
            </a:r>
            <a:r>
              <a:rPr lang="tr-TR" sz="2000" b="1" dirty="0" smtClean="0">
                <a:solidFill>
                  <a:schemeClr val="bg1"/>
                </a:solidFill>
                <a:latin typeface="Cambria" panose="02040503050406030204" pitchFamily="18" charset="0"/>
              </a:rPr>
              <a:t> </a:t>
            </a:r>
            <a:r>
              <a:rPr lang="tr-TR" b="1" dirty="0" smtClean="0">
                <a:solidFill>
                  <a:schemeClr val="bg1"/>
                </a:solidFill>
                <a:latin typeface="Cambria" panose="02040503050406030204" pitchFamily="18" charset="0"/>
              </a:rPr>
              <a:t>Md. 15</a:t>
            </a:r>
            <a:endParaRPr lang="tr-TR" b="1" dirty="0">
              <a:ln w="12700">
                <a:solidFill>
                  <a:srgbClr val="C42F1A"/>
                </a:solidFill>
                <a:prstDash val="solid"/>
              </a:ln>
              <a:solidFill>
                <a:schemeClr val="bg1"/>
              </a:solidFill>
              <a:latin typeface="Cambria" pitchFamily="18" charset="0"/>
            </a:endParaRPr>
          </a:p>
        </p:txBody>
      </p:sp>
      <p:sp>
        <p:nvSpPr>
          <p:cNvPr id="5" name="Rectangle 10"/>
          <p:cNvSpPr/>
          <p:nvPr/>
        </p:nvSpPr>
        <p:spPr>
          <a:xfrm>
            <a:off x="1040183" y="1196752"/>
            <a:ext cx="6919617" cy="4896544"/>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just"/>
            <a:r>
              <a:rPr lang="tr-TR" sz="1700" dirty="0" smtClean="0">
                <a:solidFill>
                  <a:srgbClr val="FF0000"/>
                </a:solidFill>
                <a:latin typeface="Cambria" panose="02040503050406030204" pitchFamily="18" charset="0"/>
              </a:rPr>
              <a:t>1-</a:t>
            </a:r>
            <a:r>
              <a:rPr lang="tr-TR" sz="1700" dirty="0" smtClean="0">
                <a:latin typeface="Cambria" panose="02040503050406030204" pitchFamily="18" charset="0"/>
              </a:rPr>
              <a:t> İkinci </a:t>
            </a:r>
            <a:r>
              <a:rPr lang="tr-TR" sz="1700" dirty="0">
                <a:latin typeface="Cambria" panose="02040503050406030204" pitchFamily="18" charset="0"/>
              </a:rPr>
              <a:t>el otomobil ve arazi taşıtının </a:t>
            </a:r>
            <a:r>
              <a:rPr lang="tr-TR" sz="1700" dirty="0">
                <a:solidFill>
                  <a:srgbClr val="FF0000"/>
                </a:solidFill>
                <a:latin typeface="Cambria" panose="02040503050406030204" pitchFamily="18" charset="0"/>
              </a:rPr>
              <a:t>motor,</a:t>
            </a:r>
            <a:r>
              <a:rPr lang="tr-TR" sz="1700" dirty="0">
                <a:latin typeface="Cambria" panose="02040503050406030204" pitchFamily="18" charset="0"/>
              </a:rPr>
              <a:t> </a:t>
            </a:r>
            <a:r>
              <a:rPr lang="tr-TR" sz="1700" dirty="0">
                <a:solidFill>
                  <a:srgbClr val="FF0000"/>
                </a:solidFill>
                <a:latin typeface="Cambria" panose="02040503050406030204" pitchFamily="18" charset="0"/>
              </a:rPr>
              <a:t>şanzıman, </a:t>
            </a:r>
            <a:r>
              <a:rPr lang="tr-TR" sz="1700" dirty="0" err="1">
                <a:solidFill>
                  <a:srgbClr val="FF0000"/>
                </a:solidFill>
                <a:latin typeface="Cambria" panose="02040503050406030204" pitchFamily="18" charset="0"/>
              </a:rPr>
              <a:t>tork</a:t>
            </a:r>
            <a:r>
              <a:rPr lang="tr-TR" sz="1700" dirty="0">
                <a:solidFill>
                  <a:srgbClr val="FF0000"/>
                </a:solidFill>
                <a:latin typeface="Cambria" panose="02040503050406030204" pitchFamily="18" charset="0"/>
              </a:rPr>
              <a:t> </a:t>
            </a:r>
            <a:r>
              <a:rPr lang="tr-TR" sz="1700" dirty="0" err="1">
                <a:solidFill>
                  <a:srgbClr val="FF0000"/>
                </a:solidFill>
                <a:latin typeface="Cambria" panose="02040503050406030204" pitchFamily="18" charset="0"/>
              </a:rPr>
              <a:t>konvertörü</a:t>
            </a:r>
            <a:r>
              <a:rPr lang="tr-TR" sz="1700" dirty="0">
                <a:latin typeface="Cambria" panose="02040503050406030204" pitchFamily="18" charset="0"/>
              </a:rPr>
              <a:t>, </a:t>
            </a:r>
            <a:r>
              <a:rPr lang="tr-TR" sz="1700" dirty="0">
                <a:solidFill>
                  <a:srgbClr val="FF0000"/>
                </a:solidFill>
                <a:latin typeface="Cambria" panose="02040503050406030204" pitchFamily="18" charset="0"/>
              </a:rPr>
              <a:t>diferansiyel ve elektrik sistemi</a:t>
            </a:r>
            <a:r>
              <a:rPr lang="tr-TR" sz="1700" dirty="0">
                <a:latin typeface="Cambria" panose="02040503050406030204" pitchFamily="18" charset="0"/>
              </a:rPr>
              <a:t>, satış tarihinden itibaren </a:t>
            </a:r>
            <a:r>
              <a:rPr lang="tr-TR" sz="1700" dirty="0">
                <a:solidFill>
                  <a:srgbClr val="FF0000"/>
                </a:solidFill>
                <a:latin typeface="Cambria" panose="02040503050406030204" pitchFamily="18" charset="0"/>
              </a:rPr>
              <a:t>üç ay </a:t>
            </a:r>
            <a:r>
              <a:rPr lang="tr-TR" sz="1700" dirty="0">
                <a:solidFill>
                  <a:schemeClr val="tx1"/>
                </a:solidFill>
                <a:latin typeface="Cambria" panose="02040503050406030204" pitchFamily="18" charset="0"/>
              </a:rPr>
              <a:t>veya</a:t>
            </a:r>
            <a:r>
              <a:rPr lang="tr-TR" sz="1700" dirty="0">
                <a:solidFill>
                  <a:srgbClr val="FF0000"/>
                </a:solidFill>
                <a:latin typeface="Cambria" panose="02040503050406030204" pitchFamily="18" charset="0"/>
              </a:rPr>
              <a:t> beş bin kilometre</a:t>
            </a:r>
            <a:r>
              <a:rPr lang="tr-TR" sz="1700" dirty="0">
                <a:latin typeface="Cambria" panose="02040503050406030204" pitchFamily="18" charset="0"/>
              </a:rPr>
              <a:t>, ikinci el motorlu kara taşıtı ticaretiyle iştigal eden </a:t>
            </a:r>
            <a:r>
              <a:rPr lang="tr-TR" sz="1700" dirty="0">
                <a:solidFill>
                  <a:srgbClr val="FF0000"/>
                </a:solidFill>
                <a:latin typeface="Cambria" panose="02040503050406030204" pitchFamily="18" charset="0"/>
              </a:rPr>
              <a:t>işletmenin garantisi altındadır</a:t>
            </a:r>
            <a:r>
              <a:rPr lang="tr-TR" sz="1700" dirty="0">
                <a:latin typeface="Cambria" panose="02040503050406030204" pitchFamily="18" charset="0"/>
              </a:rPr>
              <a:t>. İşletme, garanti kapsamına giren hususları sigorta yaptırmak suretiyle karşılayabilir</a:t>
            </a:r>
            <a:r>
              <a:rPr lang="tr-TR" sz="1700" dirty="0" smtClean="0">
                <a:latin typeface="Cambria" panose="02040503050406030204" pitchFamily="18" charset="0"/>
              </a:rPr>
              <a:t>.</a:t>
            </a:r>
          </a:p>
          <a:p>
            <a:pPr algn="just"/>
            <a:endParaRPr lang="tr-TR" sz="1700" dirty="0">
              <a:latin typeface="Cambria" panose="02040503050406030204" pitchFamily="18" charset="0"/>
            </a:endParaRPr>
          </a:p>
          <a:p>
            <a:pPr algn="just"/>
            <a:r>
              <a:rPr lang="tr-TR" sz="1700" dirty="0">
                <a:latin typeface="Cambria" panose="02040503050406030204" pitchFamily="18" charset="0"/>
              </a:rPr>
              <a:t> </a:t>
            </a:r>
            <a:r>
              <a:rPr lang="tr-TR" sz="1700" dirty="0" smtClean="0">
                <a:solidFill>
                  <a:srgbClr val="FF0000"/>
                </a:solidFill>
                <a:latin typeface="Cambria" panose="02040503050406030204" pitchFamily="18" charset="0"/>
              </a:rPr>
              <a:t>2- </a:t>
            </a:r>
            <a:r>
              <a:rPr lang="tr-TR" sz="1700" dirty="0">
                <a:latin typeface="Cambria" panose="02040503050406030204" pitchFamily="18" charset="0"/>
              </a:rPr>
              <a:t>Birinci fıkrada sayılan parçalarda garanti süresi veya kilometresi içinde </a:t>
            </a:r>
            <a:r>
              <a:rPr lang="tr-TR" sz="1700" dirty="0">
                <a:solidFill>
                  <a:srgbClr val="FF0000"/>
                </a:solidFill>
                <a:latin typeface="Cambria" panose="02040503050406030204" pitchFamily="18" charset="0"/>
              </a:rPr>
              <a:t>meydana gelen arızalar azami otuz iş günü </a:t>
            </a:r>
            <a:r>
              <a:rPr lang="tr-TR" sz="1700" dirty="0">
                <a:latin typeface="Cambria" panose="02040503050406030204" pitchFamily="18" charset="0"/>
              </a:rPr>
              <a:t>içinde </a:t>
            </a:r>
            <a:r>
              <a:rPr lang="tr-TR" sz="1700" dirty="0">
                <a:solidFill>
                  <a:srgbClr val="FF0000"/>
                </a:solidFill>
                <a:latin typeface="Cambria" panose="02040503050406030204" pitchFamily="18" charset="0"/>
              </a:rPr>
              <a:t>giderilir.</a:t>
            </a:r>
            <a:r>
              <a:rPr lang="tr-TR" sz="1700" dirty="0">
                <a:latin typeface="Cambria" panose="02040503050406030204" pitchFamily="18" charset="0"/>
              </a:rPr>
              <a:t> Motosikletler için bu süre azami </a:t>
            </a:r>
            <a:r>
              <a:rPr lang="tr-TR" sz="1700" dirty="0">
                <a:solidFill>
                  <a:srgbClr val="FF0000"/>
                </a:solidFill>
                <a:latin typeface="Cambria" panose="02040503050406030204" pitchFamily="18" charset="0"/>
              </a:rPr>
              <a:t>yirmi iş </a:t>
            </a:r>
            <a:r>
              <a:rPr lang="tr-TR" sz="1700" dirty="0">
                <a:latin typeface="Cambria" panose="02040503050406030204" pitchFamily="18" charset="0"/>
              </a:rPr>
              <a:t>günüdür. </a:t>
            </a:r>
            <a:endParaRPr lang="tr-TR" sz="1700" dirty="0" smtClean="0">
              <a:latin typeface="Cambria" panose="02040503050406030204" pitchFamily="18" charset="0"/>
            </a:endParaRPr>
          </a:p>
          <a:p>
            <a:pPr algn="just"/>
            <a:endParaRPr lang="tr-TR" sz="1700" dirty="0" smtClean="0">
              <a:latin typeface="Cambria" panose="02040503050406030204" pitchFamily="18" charset="0"/>
            </a:endParaRPr>
          </a:p>
          <a:p>
            <a:pPr algn="just"/>
            <a:r>
              <a:rPr lang="tr-TR" sz="1700" dirty="0" smtClean="0">
                <a:solidFill>
                  <a:schemeClr val="tx1"/>
                </a:solidFill>
                <a:latin typeface="Cambria" panose="02040503050406030204" pitchFamily="18" charset="0"/>
              </a:rPr>
              <a:t>Arızanın </a:t>
            </a:r>
            <a:r>
              <a:rPr lang="tr-TR" sz="1700" dirty="0">
                <a:solidFill>
                  <a:schemeClr val="tx1"/>
                </a:solidFill>
                <a:latin typeface="Cambria" panose="02040503050406030204" pitchFamily="18" charset="0"/>
              </a:rPr>
              <a:t>giderilmesine ilişkin </a:t>
            </a:r>
            <a:r>
              <a:rPr lang="tr-TR" sz="1700" dirty="0">
                <a:solidFill>
                  <a:srgbClr val="FF0000"/>
                </a:solidFill>
                <a:latin typeface="Cambria" panose="02040503050406030204" pitchFamily="18" charset="0"/>
              </a:rPr>
              <a:t>masraflar</a:t>
            </a:r>
            <a:r>
              <a:rPr lang="tr-TR" sz="1700" dirty="0">
                <a:solidFill>
                  <a:schemeClr val="tx1"/>
                </a:solidFill>
                <a:latin typeface="Cambria" panose="02040503050406030204" pitchFamily="18" charset="0"/>
              </a:rPr>
              <a:t> işletmeye aittir. </a:t>
            </a:r>
            <a:endParaRPr lang="tr-TR" sz="1700" dirty="0" smtClean="0">
              <a:solidFill>
                <a:schemeClr val="tx1"/>
              </a:solidFill>
              <a:latin typeface="Cambria" panose="02040503050406030204" pitchFamily="18" charset="0"/>
            </a:endParaRPr>
          </a:p>
          <a:p>
            <a:pPr algn="just"/>
            <a:endParaRPr lang="tr-TR" sz="1700" dirty="0">
              <a:solidFill>
                <a:schemeClr val="tx1"/>
              </a:solidFill>
              <a:latin typeface="Cambria" panose="02040503050406030204" pitchFamily="18" charset="0"/>
            </a:endParaRPr>
          </a:p>
          <a:p>
            <a:pPr algn="just"/>
            <a:r>
              <a:rPr lang="tr-TR" sz="1700" dirty="0" smtClean="0">
                <a:solidFill>
                  <a:schemeClr val="tx1"/>
                </a:solidFill>
                <a:latin typeface="Cambria" panose="02040503050406030204" pitchFamily="18" charset="0"/>
              </a:rPr>
              <a:t>Bu </a:t>
            </a:r>
            <a:r>
              <a:rPr lang="tr-TR" sz="1700" dirty="0">
                <a:solidFill>
                  <a:schemeClr val="tx1"/>
                </a:solidFill>
                <a:latin typeface="Cambria" panose="02040503050406030204" pitchFamily="18" charset="0"/>
              </a:rPr>
              <a:t>sürelerin </a:t>
            </a:r>
            <a:r>
              <a:rPr lang="tr-TR" sz="1700" dirty="0" smtClean="0">
                <a:solidFill>
                  <a:schemeClr val="tx1"/>
                </a:solidFill>
                <a:latin typeface="Cambria" panose="02040503050406030204" pitchFamily="18" charset="0"/>
              </a:rPr>
              <a:t>tespitinde, </a:t>
            </a:r>
          </a:p>
          <a:p>
            <a:pPr algn="just"/>
            <a:r>
              <a:rPr lang="tr-TR" sz="1700" dirty="0" smtClean="0">
                <a:solidFill>
                  <a:schemeClr val="tx1"/>
                </a:solidFill>
                <a:latin typeface="Cambria" panose="02040503050406030204" pitchFamily="18" charset="0"/>
              </a:rPr>
              <a:t>Taşıt </a:t>
            </a:r>
            <a:r>
              <a:rPr lang="tr-TR" sz="1700" dirty="0">
                <a:solidFill>
                  <a:schemeClr val="tx1"/>
                </a:solidFill>
                <a:latin typeface="Cambria" panose="02040503050406030204" pitchFamily="18" charset="0"/>
              </a:rPr>
              <a:t>sahibinin </a:t>
            </a:r>
            <a:r>
              <a:rPr lang="tr-TR" sz="1700" dirty="0">
                <a:solidFill>
                  <a:srgbClr val="FF0000"/>
                </a:solidFill>
                <a:latin typeface="Cambria" panose="02040503050406030204" pitchFamily="18" charset="0"/>
              </a:rPr>
              <a:t>işletmeye </a:t>
            </a:r>
            <a:r>
              <a:rPr lang="tr-TR" sz="1700" dirty="0">
                <a:solidFill>
                  <a:schemeClr val="tx1"/>
                </a:solidFill>
                <a:latin typeface="Cambria" panose="02040503050406030204" pitchFamily="18" charset="0"/>
              </a:rPr>
              <a:t>yazılı başvuru tarihi veya ilgili </a:t>
            </a:r>
            <a:r>
              <a:rPr lang="tr-TR" sz="1700" dirty="0" smtClean="0">
                <a:solidFill>
                  <a:schemeClr val="tx1"/>
                </a:solidFill>
                <a:latin typeface="Cambria" panose="02040503050406030204" pitchFamily="18" charset="0"/>
              </a:rPr>
              <a:t>İl </a:t>
            </a:r>
            <a:r>
              <a:rPr lang="tr-TR" sz="1700" dirty="0">
                <a:solidFill>
                  <a:schemeClr val="tx1"/>
                </a:solidFill>
                <a:latin typeface="Cambria" panose="02040503050406030204" pitchFamily="18" charset="0"/>
              </a:rPr>
              <a:t>M</a:t>
            </a:r>
            <a:r>
              <a:rPr lang="tr-TR" sz="1700" dirty="0" smtClean="0">
                <a:solidFill>
                  <a:schemeClr val="tx1"/>
                </a:solidFill>
                <a:latin typeface="Cambria" panose="02040503050406030204" pitchFamily="18" charset="0"/>
              </a:rPr>
              <a:t>üdürlüğüne </a:t>
            </a:r>
            <a:r>
              <a:rPr lang="tr-TR" sz="1700" dirty="0">
                <a:solidFill>
                  <a:schemeClr val="tx1"/>
                </a:solidFill>
                <a:latin typeface="Cambria" panose="02040503050406030204" pitchFamily="18" charset="0"/>
              </a:rPr>
              <a:t>yazılı başvurusu üzerine </a:t>
            </a:r>
            <a:r>
              <a:rPr lang="tr-TR" sz="1700" dirty="0" smtClean="0">
                <a:solidFill>
                  <a:schemeClr val="tx1"/>
                </a:solidFill>
                <a:latin typeface="Cambria" panose="02040503050406030204" pitchFamily="18" charset="0"/>
              </a:rPr>
              <a:t>İl </a:t>
            </a:r>
            <a:r>
              <a:rPr lang="tr-TR" sz="1700" dirty="0">
                <a:solidFill>
                  <a:schemeClr val="tx1"/>
                </a:solidFill>
                <a:latin typeface="Cambria" panose="02040503050406030204" pitchFamily="18" charset="0"/>
              </a:rPr>
              <a:t>M</a:t>
            </a:r>
            <a:r>
              <a:rPr lang="tr-TR" sz="1700" dirty="0" smtClean="0">
                <a:solidFill>
                  <a:schemeClr val="tx1"/>
                </a:solidFill>
                <a:latin typeface="Cambria" panose="02040503050406030204" pitchFamily="18" charset="0"/>
              </a:rPr>
              <a:t>üdürlüğünce </a:t>
            </a:r>
            <a:r>
              <a:rPr lang="tr-TR" sz="1700" dirty="0">
                <a:solidFill>
                  <a:schemeClr val="tx1"/>
                </a:solidFill>
                <a:latin typeface="Cambria" panose="02040503050406030204" pitchFamily="18" charset="0"/>
              </a:rPr>
              <a:t>işletmeye yapılan bildirim tarihi dikkate alınır.</a:t>
            </a:r>
            <a:r>
              <a:rPr lang="tr-TR" sz="1700" dirty="0">
                <a:solidFill>
                  <a:srgbClr val="FF0000"/>
                </a:solidFill>
                <a:latin typeface="Cambria" panose="02040503050406030204" pitchFamily="18" charset="0"/>
              </a:rPr>
              <a:t> </a:t>
            </a:r>
            <a:endParaRPr lang="tr-TR" sz="1700" dirty="0">
              <a:latin typeface="Cambria" panose="02040503050406030204" pitchFamily="18" charset="0"/>
            </a:endParaRPr>
          </a:p>
        </p:txBody>
      </p:sp>
      <p:sp>
        <p:nvSpPr>
          <p:cNvPr id="7" name="Slayt Numarası Yer Tutucusu 6"/>
          <p:cNvSpPr>
            <a:spLocks noGrp="1"/>
          </p:cNvSpPr>
          <p:nvPr>
            <p:ph type="sldNum" sz="quarter" idx="12"/>
          </p:nvPr>
        </p:nvSpPr>
        <p:spPr/>
        <p:txBody>
          <a:bodyPr/>
          <a:lstStyle/>
          <a:p>
            <a:fld id="{30642737-41E3-422E-8589-00A133C6C1A6}" type="slidenum">
              <a:rPr lang="en-US" smtClean="0"/>
              <a:pPr/>
              <a:t>21</a:t>
            </a:fld>
            <a:endParaRPr lang="en-US"/>
          </a:p>
        </p:txBody>
      </p:sp>
    </p:spTree>
    <p:extLst>
      <p:ext uri="{BB962C8B-B14F-4D97-AF65-F5344CB8AC3E}">
        <p14:creationId xmlns:p14="http://schemas.microsoft.com/office/powerpoint/2010/main" val="8051057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040183" y="116632"/>
            <a:ext cx="6919617" cy="79208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1900" b="1" dirty="0" smtClean="0">
                <a:latin typeface="Cambria" panose="02040503050406030204" pitchFamily="18" charset="0"/>
              </a:rPr>
              <a:t>İKİNCİ EL MOTORLU KARA TAŞITI TİCARETİNDE GARANTİ VE AYIPLI MAL </a:t>
            </a:r>
            <a:r>
              <a:rPr lang="tr-TR" sz="2000" b="1" dirty="0" smtClean="0">
                <a:solidFill>
                  <a:schemeClr val="bg1"/>
                </a:solidFill>
                <a:latin typeface="Cambria" panose="02040503050406030204" pitchFamily="18" charset="0"/>
              </a:rPr>
              <a:t> </a:t>
            </a:r>
            <a:r>
              <a:rPr lang="tr-TR" b="1" dirty="0" smtClean="0">
                <a:solidFill>
                  <a:schemeClr val="bg1"/>
                </a:solidFill>
                <a:latin typeface="Cambria" panose="02040503050406030204" pitchFamily="18" charset="0"/>
              </a:rPr>
              <a:t>Md. 15</a:t>
            </a:r>
            <a:endParaRPr lang="tr-TR" b="1" dirty="0">
              <a:ln w="12700">
                <a:solidFill>
                  <a:srgbClr val="C42F1A"/>
                </a:solidFill>
                <a:prstDash val="solid"/>
              </a:ln>
              <a:solidFill>
                <a:schemeClr val="bg1"/>
              </a:solidFill>
              <a:latin typeface="Cambria" pitchFamily="18" charset="0"/>
            </a:endParaRPr>
          </a:p>
        </p:txBody>
      </p:sp>
      <p:sp>
        <p:nvSpPr>
          <p:cNvPr id="5" name="Rectangle 10"/>
          <p:cNvSpPr/>
          <p:nvPr/>
        </p:nvSpPr>
        <p:spPr>
          <a:xfrm>
            <a:off x="1187624" y="1220007"/>
            <a:ext cx="6919617" cy="4896544"/>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just"/>
            <a:r>
              <a:rPr lang="tr-TR" dirty="0" smtClean="0">
                <a:solidFill>
                  <a:srgbClr val="FF0000"/>
                </a:solidFill>
                <a:latin typeface="Cambria" panose="02040503050406030204" pitchFamily="18" charset="0"/>
              </a:rPr>
              <a:t>3- </a:t>
            </a:r>
            <a:r>
              <a:rPr lang="tr-TR" dirty="0" smtClean="0">
                <a:latin typeface="Cambria" panose="02040503050406030204" pitchFamily="18" charset="0"/>
              </a:rPr>
              <a:t>Garanti </a:t>
            </a:r>
            <a:r>
              <a:rPr lang="tr-TR" dirty="0">
                <a:latin typeface="Cambria" panose="02040503050406030204" pitchFamily="18" charset="0"/>
              </a:rPr>
              <a:t>süresi veya kilometresi içinde arızalanan ikinci el otomobil ve arazi taşıtının işletmeye teslim edilmesi halinde işletme tarafından arızalı ikinci el otomobil ve arazi taşıtının teslim alındığına dair </a:t>
            </a:r>
            <a:r>
              <a:rPr lang="tr-TR" dirty="0">
                <a:solidFill>
                  <a:srgbClr val="FF0000"/>
                </a:solidFill>
                <a:latin typeface="Cambria" panose="02040503050406030204" pitchFamily="18" charset="0"/>
              </a:rPr>
              <a:t>bir belge düzenlenir</a:t>
            </a:r>
            <a:r>
              <a:rPr lang="tr-TR" dirty="0">
                <a:latin typeface="Cambria" panose="02040503050406030204" pitchFamily="18" charset="0"/>
              </a:rPr>
              <a:t>. </a:t>
            </a:r>
            <a:r>
              <a:rPr lang="tr-TR" dirty="0">
                <a:solidFill>
                  <a:srgbClr val="FF0000"/>
                </a:solidFill>
                <a:latin typeface="Cambria" panose="02040503050406030204" pitchFamily="18" charset="0"/>
              </a:rPr>
              <a:t>Bu belgede asgari olarak aşağıdaki bilgilere yer verilir: </a:t>
            </a:r>
          </a:p>
          <a:p>
            <a:pPr algn="just"/>
            <a:r>
              <a:rPr lang="tr-TR" dirty="0" smtClean="0">
                <a:solidFill>
                  <a:srgbClr val="FF0000"/>
                </a:solidFill>
                <a:latin typeface="Cambria" panose="02040503050406030204" pitchFamily="18" charset="0"/>
              </a:rPr>
              <a:t>a- </a:t>
            </a:r>
            <a:r>
              <a:rPr lang="tr-TR" dirty="0">
                <a:latin typeface="Cambria" panose="02040503050406030204" pitchFamily="18" charset="0"/>
              </a:rPr>
              <a:t>İkinci el otomobil ve arazi taşıtını teslim edenin adı, soyadı ve imzası.</a:t>
            </a:r>
          </a:p>
          <a:p>
            <a:pPr algn="just"/>
            <a:r>
              <a:rPr lang="tr-TR" dirty="0" smtClean="0">
                <a:solidFill>
                  <a:srgbClr val="FF0000"/>
                </a:solidFill>
                <a:latin typeface="Cambria" panose="02040503050406030204" pitchFamily="18" charset="0"/>
              </a:rPr>
              <a:t>b-</a:t>
            </a:r>
            <a:r>
              <a:rPr lang="tr-TR" dirty="0" smtClean="0">
                <a:latin typeface="Cambria" panose="02040503050406030204" pitchFamily="18" charset="0"/>
              </a:rPr>
              <a:t> </a:t>
            </a:r>
            <a:r>
              <a:rPr lang="tr-TR" dirty="0">
                <a:latin typeface="Cambria" panose="02040503050406030204" pitchFamily="18" charset="0"/>
              </a:rPr>
              <a:t>İkinci el otomobil ve arazi taşıtını teslim alanın adı, soyadı ve imzası.</a:t>
            </a:r>
          </a:p>
          <a:p>
            <a:pPr algn="just"/>
            <a:r>
              <a:rPr lang="tr-TR" dirty="0" smtClean="0">
                <a:solidFill>
                  <a:srgbClr val="FF0000"/>
                </a:solidFill>
                <a:latin typeface="Cambria" panose="02040503050406030204" pitchFamily="18" charset="0"/>
              </a:rPr>
              <a:t>c-</a:t>
            </a:r>
            <a:r>
              <a:rPr lang="tr-TR" dirty="0" smtClean="0">
                <a:latin typeface="Cambria" panose="02040503050406030204" pitchFamily="18" charset="0"/>
              </a:rPr>
              <a:t> </a:t>
            </a:r>
            <a:r>
              <a:rPr lang="tr-TR" dirty="0">
                <a:latin typeface="Cambria" panose="02040503050406030204" pitchFamily="18" charset="0"/>
              </a:rPr>
              <a:t>İkinci el otomobil ve arazi taşıtına ilişkin şikâyet ve talepler.</a:t>
            </a:r>
          </a:p>
          <a:p>
            <a:pPr algn="just"/>
            <a:r>
              <a:rPr lang="tr-TR" dirty="0" smtClean="0">
                <a:solidFill>
                  <a:srgbClr val="FF0000"/>
                </a:solidFill>
                <a:latin typeface="Cambria" panose="02040503050406030204" pitchFamily="18" charset="0"/>
              </a:rPr>
              <a:t>ç-</a:t>
            </a:r>
            <a:r>
              <a:rPr lang="tr-TR" dirty="0" smtClean="0">
                <a:latin typeface="Cambria" panose="02040503050406030204" pitchFamily="18" charset="0"/>
              </a:rPr>
              <a:t> </a:t>
            </a:r>
            <a:r>
              <a:rPr lang="tr-TR" dirty="0">
                <a:latin typeface="Cambria" panose="02040503050406030204" pitchFamily="18" charset="0"/>
              </a:rPr>
              <a:t>İkinci el otomobil ve arazi taşıtının markası ve modeli.</a:t>
            </a:r>
          </a:p>
          <a:p>
            <a:pPr algn="just"/>
            <a:r>
              <a:rPr lang="tr-TR" dirty="0" smtClean="0">
                <a:solidFill>
                  <a:srgbClr val="FF0000"/>
                </a:solidFill>
                <a:latin typeface="Cambria" panose="02040503050406030204" pitchFamily="18" charset="0"/>
              </a:rPr>
              <a:t>d-</a:t>
            </a:r>
            <a:r>
              <a:rPr lang="tr-TR" dirty="0" smtClean="0">
                <a:latin typeface="Cambria" panose="02040503050406030204" pitchFamily="18" charset="0"/>
              </a:rPr>
              <a:t> </a:t>
            </a:r>
            <a:r>
              <a:rPr lang="tr-TR" dirty="0">
                <a:latin typeface="Cambria" panose="02040503050406030204" pitchFamily="18" charset="0"/>
              </a:rPr>
              <a:t>Arızanın </a:t>
            </a:r>
            <a:r>
              <a:rPr lang="tr-TR" dirty="0">
                <a:solidFill>
                  <a:srgbClr val="FF0000"/>
                </a:solidFill>
                <a:latin typeface="Cambria" panose="02040503050406030204" pitchFamily="18" charset="0"/>
              </a:rPr>
              <a:t>on iş günü </a:t>
            </a:r>
            <a:r>
              <a:rPr lang="tr-TR" dirty="0">
                <a:latin typeface="Cambria" panose="02040503050406030204" pitchFamily="18" charset="0"/>
              </a:rPr>
              <a:t>içinde giderilememesi halinde, tamirde geçen on iş gününü </a:t>
            </a:r>
            <a:r>
              <a:rPr lang="tr-TR" dirty="0">
                <a:solidFill>
                  <a:srgbClr val="FF0000"/>
                </a:solidFill>
                <a:latin typeface="Cambria" panose="02040503050406030204" pitchFamily="18" charset="0"/>
              </a:rPr>
              <a:t>takip eden üç gün </a:t>
            </a:r>
            <a:r>
              <a:rPr lang="tr-TR" dirty="0">
                <a:latin typeface="Cambria" panose="02040503050406030204" pitchFamily="18" charset="0"/>
              </a:rPr>
              <a:t>içinde, teslim edilen ikinci el otomobil ve arazi taşıtına benzer özelliklere sahip </a:t>
            </a:r>
            <a:r>
              <a:rPr lang="tr-TR" dirty="0">
                <a:solidFill>
                  <a:srgbClr val="FF0000"/>
                </a:solidFill>
                <a:latin typeface="Cambria" panose="02040503050406030204" pitchFamily="18" charset="0"/>
              </a:rPr>
              <a:t>ücretsiz ikame taşıt tahsis</a:t>
            </a:r>
            <a:r>
              <a:rPr lang="tr-TR" dirty="0">
                <a:latin typeface="Cambria" panose="02040503050406030204" pitchFamily="18" charset="0"/>
              </a:rPr>
              <a:t> edileceğine dair taahhüt.</a:t>
            </a:r>
          </a:p>
          <a:p>
            <a:pPr algn="just"/>
            <a:r>
              <a:rPr lang="tr-TR" dirty="0" smtClean="0">
                <a:solidFill>
                  <a:srgbClr val="FF0000"/>
                </a:solidFill>
                <a:latin typeface="Cambria" panose="02040503050406030204" pitchFamily="18" charset="0"/>
              </a:rPr>
              <a:t>e-</a:t>
            </a:r>
            <a:r>
              <a:rPr lang="tr-TR" dirty="0" smtClean="0">
                <a:latin typeface="Cambria" panose="02040503050406030204" pitchFamily="18" charset="0"/>
              </a:rPr>
              <a:t> </a:t>
            </a:r>
            <a:r>
              <a:rPr lang="tr-TR" dirty="0">
                <a:latin typeface="Cambria" panose="02040503050406030204" pitchFamily="18" charset="0"/>
              </a:rPr>
              <a:t>İkinci el otomobil ve arazi taşıtının arıza bildirim ve işletmeye teslim tarihi.</a:t>
            </a:r>
          </a:p>
        </p:txBody>
      </p:sp>
      <p:sp>
        <p:nvSpPr>
          <p:cNvPr id="7" name="Slayt Numarası Yer Tutucusu 6"/>
          <p:cNvSpPr>
            <a:spLocks noGrp="1"/>
          </p:cNvSpPr>
          <p:nvPr>
            <p:ph type="sldNum" sz="quarter" idx="12"/>
          </p:nvPr>
        </p:nvSpPr>
        <p:spPr/>
        <p:txBody>
          <a:bodyPr/>
          <a:lstStyle/>
          <a:p>
            <a:fld id="{30642737-41E3-422E-8589-00A133C6C1A6}" type="slidenum">
              <a:rPr lang="en-US" smtClean="0"/>
              <a:pPr/>
              <a:t>22</a:t>
            </a:fld>
            <a:endParaRPr lang="en-US"/>
          </a:p>
        </p:txBody>
      </p:sp>
    </p:spTree>
    <p:extLst>
      <p:ext uri="{BB962C8B-B14F-4D97-AF65-F5344CB8AC3E}">
        <p14:creationId xmlns:p14="http://schemas.microsoft.com/office/powerpoint/2010/main" val="28656387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040183" y="116632"/>
            <a:ext cx="6919617" cy="79208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1900" b="1" dirty="0" smtClean="0">
                <a:latin typeface="Cambria" panose="02040503050406030204" pitchFamily="18" charset="0"/>
              </a:rPr>
              <a:t>İKİNCİ EL MOTORLU KARA TAŞITI TİCARETİNDE GARANTİ VE AYIPLI MAL </a:t>
            </a:r>
            <a:r>
              <a:rPr lang="tr-TR" sz="2000" b="1" dirty="0" smtClean="0">
                <a:solidFill>
                  <a:schemeClr val="bg1"/>
                </a:solidFill>
                <a:latin typeface="Cambria" panose="02040503050406030204" pitchFamily="18" charset="0"/>
              </a:rPr>
              <a:t> </a:t>
            </a:r>
            <a:r>
              <a:rPr lang="tr-TR" b="1" dirty="0" smtClean="0">
                <a:solidFill>
                  <a:schemeClr val="bg1"/>
                </a:solidFill>
                <a:latin typeface="Cambria" panose="02040503050406030204" pitchFamily="18" charset="0"/>
              </a:rPr>
              <a:t>Md. 15</a:t>
            </a:r>
            <a:endParaRPr lang="tr-TR" b="1" dirty="0">
              <a:ln w="12700">
                <a:solidFill>
                  <a:srgbClr val="C42F1A"/>
                </a:solidFill>
                <a:prstDash val="solid"/>
              </a:ln>
              <a:solidFill>
                <a:schemeClr val="bg1"/>
              </a:solidFill>
              <a:latin typeface="Cambria" pitchFamily="18" charset="0"/>
            </a:endParaRPr>
          </a:p>
        </p:txBody>
      </p:sp>
      <p:sp>
        <p:nvSpPr>
          <p:cNvPr id="5" name="Rectangle 10"/>
          <p:cNvSpPr/>
          <p:nvPr/>
        </p:nvSpPr>
        <p:spPr>
          <a:xfrm>
            <a:off x="1187624" y="1220007"/>
            <a:ext cx="6919617" cy="4896544"/>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just"/>
            <a:r>
              <a:rPr lang="tr-TR" dirty="0" smtClean="0">
                <a:solidFill>
                  <a:srgbClr val="FF0000"/>
                </a:solidFill>
                <a:latin typeface="Cambria" panose="02040503050406030204" pitchFamily="18" charset="0"/>
              </a:rPr>
              <a:t>4- </a:t>
            </a:r>
            <a:r>
              <a:rPr lang="tr-TR" dirty="0" smtClean="0">
                <a:latin typeface="Cambria" panose="02040503050406030204" pitchFamily="18" charset="0"/>
              </a:rPr>
              <a:t> </a:t>
            </a:r>
            <a:r>
              <a:rPr lang="tr-TR" dirty="0">
                <a:latin typeface="Cambria" panose="02040503050406030204" pitchFamily="18" charset="0"/>
              </a:rPr>
              <a:t>Birinci fıkrada sayılan parçalarda garanti süresi veya kilometresi içinde arıza meydana gelmesi durumunda </a:t>
            </a:r>
            <a:r>
              <a:rPr lang="tr-TR" dirty="0">
                <a:solidFill>
                  <a:srgbClr val="FF0000"/>
                </a:solidFill>
                <a:latin typeface="Cambria" panose="02040503050406030204" pitchFamily="18" charset="0"/>
              </a:rPr>
              <a:t>tamirde geçen süre garanti süresine eklenir</a:t>
            </a:r>
            <a:r>
              <a:rPr lang="tr-TR" dirty="0" smtClean="0">
                <a:solidFill>
                  <a:srgbClr val="FF0000"/>
                </a:solidFill>
                <a:latin typeface="Cambria" panose="02040503050406030204" pitchFamily="18" charset="0"/>
              </a:rPr>
              <a:t>.</a:t>
            </a:r>
          </a:p>
          <a:p>
            <a:pPr algn="just"/>
            <a:endParaRPr lang="tr-TR" dirty="0">
              <a:latin typeface="Cambria" panose="02040503050406030204" pitchFamily="18" charset="0"/>
            </a:endParaRPr>
          </a:p>
          <a:p>
            <a:pPr algn="just"/>
            <a:r>
              <a:rPr lang="tr-TR" dirty="0" smtClean="0">
                <a:solidFill>
                  <a:srgbClr val="FF0000"/>
                </a:solidFill>
                <a:latin typeface="Cambria" panose="02040503050406030204" pitchFamily="18" charset="0"/>
              </a:rPr>
              <a:t>5- </a:t>
            </a:r>
            <a:r>
              <a:rPr lang="tr-TR" dirty="0" smtClean="0">
                <a:latin typeface="Cambria" panose="02040503050406030204" pitchFamily="18" charset="0"/>
              </a:rPr>
              <a:t> </a:t>
            </a:r>
            <a:r>
              <a:rPr lang="tr-TR" dirty="0">
                <a:latin typeface="Cambria" panose="02040503050406030204" pitchFamily="18" charset="0"/>
              </a:rPr>
              <a:t>İşletmeler birinci fıkrada belirtilenlere </a:t>
            </a:r>
            <a:r>
              <a:rPr lang="tr-TR" dirty="0">
                <a:solidFill>
                  <a:srgbClr val="FF0000"/>
                </a:solidFill>
                <a:latin typeface="Cambria" panose="02040503050406030204" pitchFamily="18" charset="0"/>
              </a:rPr>
              <a:t>ilave garantiler verebilir</a:t>
            </a:r>
            <a:r>
              <a:rPr lang="tr-TR" dirty="0" smtClean="0">
                <a:solidFill>
                  <a:srgbClr val="FF0000"/>
                </a:solidFill>
                <a:latin typeface="Cambria" panose="02040503050406030204" pitchFamily="18" charset="0"/>
              </a:rPr>
              <a:t>.</a:t>
            </a:r>
          </a:p>
          <a:p>
            <a:pPr algn="just"/>
            <a:endParaRPr lang="tr-TR" dirty="0">
              <a:latin typeface="Cambria" panose="02040503050406030204" pitchFamily="18" charset="0"/>
            </a:endParaRPr>
          </a:p>
          <a:p>
            <a:pPr algn="just"/>
            <a:r>
              <a:rPr lang="tr-TR" dirty="0" smtClean="0">
                <a:solidFill>
                  <a:srgbClr val="FF0000"/>
                </a:solidFill>
                <a:latin typeface="Cambria" panose="02040503050406030204" pitchFamily="18" charset="0"/>
              </a:rPr>
              <a:t>6-</a:t>
            </a:r>
            <a:r>
              <a:rPr lang="tr-TR" dirty="0" smtClean="0">
                <a:latin typeface="Cambria" panose="02040503050406030204" pitchFamily="18" charset="0"/>
              </a:rPr>
              <a:t>  7/11/2013 </a:t>
            </a:r>
            <a:r>
              <a:rPr lang="tr-TR" dirty="0">
                <a:latin typeface="Cambria" panose="02040503050406030204" pitchFamily="18" charset="0"/>
              </a:rPr>
              <a:t>tarihli ve 6502 sayılı Tüketicinin Korunması Hakkında Kanunun 56 </a:t>
            </a:r>
            <a:r>
              <a:rPr lang="tr-TR" dirty="0" err="1">
                <a:latin typeface="Cambria" panose="02040503050406030204" pitchFamily="18" charset="0"/>
              </a:rPr>
              <a:t>ncı</a:t>
            </a:r>
            <a:r>
              <a:rPr lang="tr-TR" dirty="0">
                <a:latin typeface="Cambria" panose="02040503050406030204" pitchFamily="18" charset="0"/>
              </a:rPr>
              <a:t> maddesi kapsamında üretici ve ithalatçı garantisi devam eden ikinci el otomobil ve arazi taşıtları hakkında bu madde uygulanmaz</a:t>
            </a:r>
            <a:r>
              <a:rPr lang="tr-TR" dirty="0" smtClean="0">
                <a:latin typeface="Cambria" panose="02040503050406030204" pitchFamily="18" charset="0"/>
              </a:rPr>
              <a:t>.</a:t>
            </a:r>
          </a:p>
          <a:p>
            <a:pPr algn="just"/>
            <a:endParaRPr lang="tr-TR" dirty="0">
              <a:latin typeface="Cambria" panose="02040503050406030204" pitchFamily="18" charset="0"/>
            </a:endParaRPr>
          </a:p>
          <a:p>
            <a:pPr algn="just"/>
            <a:r>
              <a:rPr lang="tr-TR" dirty="0">
                <a:solidFill>
                  <a:srgbClr val="FF0000"/>
                </a:solidFill>
                <a:latin typeface="Cambria" panose="02040503050406030204" pitchFamily="18" charset="0"/>
              </a:rPr>
              <a:t> </a:t>
            </a:r>
            <a:r>
              <a:rPr lang="tr-TR" dirty="0" smtClean="0">
                <a:solidFill>
                  <a:srgbClr val="FF0000"/>
                </a:solidFill>
                <a:latin typeface="Cambria" panose="02040503050406030204" pitchFamily="18" charset="0"/>
              </a:rPr>
              <a:t>7-</a:t>
            </a:r>
            <a:r>
              <a:rPr lang="tr-TR" dirty="0" smtClean="0">
                <a:latin typeface="Cambria" panose="02040503050406030204" pitchFamily="18" charset="0"/>
              </a:rPr>
              <a:t> Tüketicinin </a:t>
            </a:r>
            <a:r>
              <a:rPr lang="tr-TR" dirty="0">
                <a:latin typeface="Cambria" panose="02040503050406030204" pitchFamily="18" charset="0"/>
              </a:rPr>
              <a:t>Korunması Hakkında Kanunun ayıplı mal ve hizmetlere ilişkin hükümleri ikinci el motorlu kara taşıtı ticaretine konu taşıtlar hakkında da uygulanır.</a:t>
            </a:r>
          </a:p>
        </p:txBody>
      </p:sp>
      <p:sp>
        <p:nvSpPr>
          <p:cNvPr id="7" name="Slayt Numarası Yer Tutucusu 6"/>
          <p:cNvSpPr>
            <a:spLocks noGrp="1"/>
          </p:cNvSpPr>
          <p:nvPr>
            <p:ph type="sldNum" sz="quarter" idx="12"/>
          </p:nvPr>
        </p:nvSpPr>
        <p:spPr/>
        <p:txBody>
          <a:bodyPr/>
          <a:lstStyle/>
          <a:p>
            <a:fld id="{30642737-41E3-422E-8589-00A133C6C1A6}" type="slidenum">
              <a:rPr lang="en-US" smtClean="0"/>
              <a:pPr/>
              <a:t>23</a:t>
            </a:fld>
            <a:endParaRPr lang="en-US"/>
          </a:p>
        </p:txBody>
      </p:sp>
    </p:spTree>
    <p:extLst>
      <p:ext uri="{BB962C8B-B14F-4D97-AF65-F5344CB8AC3E}">
        <p14:creationId xmlns:p14="http://schemas.microsoft.com/office/powerpoint/2010/main" val="73053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040183" y="188640"/>
            <a:ext cx="6988201"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200" b="1" dirty="0" smtClean="0">
                <a:solidFill>
                  <a:schemeClr val="bg1"/>
                </a:solidFill>
                <a:latin typeface="Cambria" panose="02040503050406030204" pitchFamily="18" charset="0"/>
              </a:rPr>
              <a:t>GARANTİ KAPSAMINA GİRMEYEN HUSUSLAR</a:t>
            </a:r>
            <a:r>
              <a:rPr lang="tr-TR" sz="2400" b="1" dirty="0" smtClean="0">
                <a:solidFill>
                  <a:schemeClr val="bg1"/>
                </a:solidFill>
                <a:latin typeface="Cambria" panose="02040503050406030204" pitchFamily="18" charset="0"/>
              </a:rPr>
              <a:t> </a:t>
            </a:r>
            <a:r>
              <a:rPr lang="tr-TR" sz="2000" b="1" dirty="0" smtClean="0">
                <a:solidFill>
                  <a:schemeClr val="bg1"/>
                </a:solidFill>
                <a:latin typeface="Cambria" panose="02040503050406030204" pitchFamily="18" charset="0"/>
              </a:rPr>
              <a:t>Md. 16</a:t>
            </a:r>
            <a:endParaRPr lang="tr-TR" sz="2000" b="1" dirty="0">
              <a:ln w="12700">
                <a:solidFill>
                  <a:srgbClr val="C42F1A"/>
                </a:solidFill>
                <a:prstDash val="solid"/>
              </a:ln>
              <a:solidFill>
                <a:schemeClr val="bg1"/>
              </a:solidFill>
              <a:latin typeface="Cambria" pitchFamily="18" charset="0"/>
            </a:endParaRPr>
          </a:p>
        </p:txBody>
      </p:sp>
      <p:sp>
        <p:nvSpPr>
          <p:cNvPr id="5" name="Rectangle 10"/>
          <p:cNvSpPr/>
          <p:nvPr/>
        </p:nvSpPr>
        <p:spPr>
          <a:xfrm>
            <a:off x="1040183" y="980728"/>
            <a:ext cx="6919617" cy="5400600"/>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just"/>
            <a:r>
              <a:rPr lang="tr-TR" dirty="0" smtClean="0">
                <a:solidFill>
                  <a:srgbClr val="FF0000"/>
                </a:solidFill>
                <a:latin typeface="Cambria" panose="02040503050406030204" pitchFamily="18" charset="0"/>
              </a:rPr>
              <a:t>1- İkinci </a:t>
            </a:r>
            <a:r>
              <a:rPr lang="tr-TR" dirty="0">
                <a:solidFill>
                  <a:srgbClr val="FF0000"/>
                </a:solidFill>
                <a:latin typeface="Cambria" panose="02040503050406030204" pitchFamily="18" charset="0"/>
              </a:rPr>
              <a:t>el otomobil ve arazi taşıtının satışında aşağıdaki parça, durum, işlem ve arızalar garanti kapsamı dışındadır: </a:t>
            </a:r>
          </a:p>
          <a:p>
            <a:pPr algn="just"/>
            <a:r>
              <a:rPr lang="tr-TR" dirty="0">
                <a:solidFill>
                  <a:srgbClr val="FF0000"/>
                </a:solidFill>
                <a:latin typeface="Cambria" panose="02040503050406030204" pitchFamily="18" charset="0"/>
              </a:rPr>
              <a:t>a) </a:t>
            </a:r>
            <a:r>
              <a:rPr lang="tr-TR" dirty="0" smtClean="0">
                <a:solidFill>
                  <a:srgbClr val="FF0000"/>
                </a:solidFill>
                <a:latin typeface="Cambria" panose="02040503050406030204" pitchFamily="18" charset="0"/>
              </a:rPr>
              <a:t>Sekiz </a:t>
            </a:r>
            <a:r>
              <a:rPr lang="tr-TR" dirty="0">
                <a:solidFill>
                  <a:srgbClr val="FF0000"/>
                </a:solidFill>
                <a:latin typeface="Cambria" panose="02040503050406030204" pitchFamily="18" charset="0"/>
              </a:rPr>
              <a:t>yaş </a:t>
            </a:r>
            <a:r>
              <a:rPr lang="tr-TR" dirty="0">
                <a:latin typeface="Cambria" panose="02040503050406030204" pitchFamily="18" charset="0"/>
              </a:rPr>
              <a:t>veya </a:t>
            </a:r>
            <a:r>
              <a:rPr lang="tr-TR" dirty="0">
                <a:solidFill>
                  <a:srgbClr val="FF0000"/>
                </a:solidFill>
                <a:latin typeface="Cambria" panose="02040503050406030204" pitchFamily="18" charset="0"/>
              </a:rPr>
              <a:t>yüz altmış bin </a:t>
            </a:r>
            <a:r>
              <a:rPr lang="tr-TR" dirty="0">
                <a:latin typeface="Cambria" panose="02040503050406030204" pitchFamily="18" charset="0"/>
              </a:rPr>
              <a:t>kilometrenin </a:t>
            </a:r>
            <a:r>
              <a:rPr lang="tr-TR" dirty="0">
                <a:solidFill>
                  <a:srgbClr val="FF0000"/>
                </a:solidFill>
                <a:latin typeface="Cambria" panose="02040503050406030204" pitchFamily="18" charset="0"/>
              </a:rPr>
              <a:t>üzerindeki</a:t>
            </a:r>
            <a:r>
              <a:rPr lang="tr-TR" dirty="0">
                <a:latin typeface="Cambria" panose="02040503050406030204" pitchFamily="18" charset="0"/>
              </a:rPr>
              <a:t> otomobil ve arazi taşıtları.</a:t>
            </a:r>
          </a:p>
          <a:p>
            <a:pPr algn="just"/>
            <a:r>
              <a:rPr lang="tr-TR" dirty="0">
                <a:solidFill>
                  <a:srgbClr val="FF0000"/>
                </a:solidFill>
                <a:latin typeface="Cambria" panose="02040503050406030204" pitchFamily="18" charset="0"/>
              </a:rPr>
              <a:t>b) </a:t>
            </a:r>
            <a:r>
              <a:rPr lang="tr-TR" dirty="0">
                <a:latin typeface="Cambria" panose="02040503050406030204" pitchFamily="18" charset="0"/>
              </a:rPr>
              <a:t>Satış sırasında alıcı tarafından bilindiği işletme tarafından belgelendirilen arıza ve hasarlar.</a:t>
            </a:r>
          </a:p>
          <a:p>
            <a:pPr algn="just"/>
            <a:r>
              <a:rPr lang="tr-TR" dirty="0">
                <a:solidFill>
                  <a:srgbClr val="FF0000"/>
                </a:solidFill>
                <a:latin typeface="Cambria" panose="02040503050406030204" pitchFamily="18" charset="0"/>
              </a:rPr>
              <a:t>c) </a:t>
            </a:r>
            <a:r>
              <a:rPr lang="tr-TR" dirty="0">
                <a:latin typeface="Cambria" panose="02040503050406030204" pitchFamily="18" charset="0"/>
              </a:rPr>
              <a:t>Ekspertiz raporunda belirtilen arıza ve hasarlar.</a:t>
            </a:r>
          </a:p>
          <a:p>
            <a:pPr algn="just"/>
            <a:r>
              <a:rPr lang="tr-TR" dirty="0">
                <a:solidFill>
                  <a:srgbClr val="FF0000"/>
                </a:solidFill>
                <a:latin typeface="Cambria" panose="02040503050406030204" pitchFamily="18" charset="0"/>
              </a:rPr>
              <a:t>ç) </a:t>
            </a:r>
            <a:r>
              <a:rPr lang="tr-TR" dirty="0">
                <a:latin typeface="Cambria" panose="02040503050406030204" pitchFamily="18" charset="0"/>
              </a:rPr>
              <a:t>Aracın olağan kullanımı nedeniyle kayışlar, egzoz, amortisör, debriyaj, ön dişli takımı, fren balataları ve pabuçları, diskler, contalar gibi parçalarda meydana gelen aşınma ve yıpranmalar. </a:t>
            </a:r>
          </a:p>
          <a:p>
            <a:pPr algn="just"/>
            <a:r>
              <a:rPr lang="tr-TR" dirty="0">
                <a:solidFill>
                  <a:srgbClr val="FF0000"/>
                </a:solidFill>
                <a:latin typeface="Cambria" panose="02040503050406030204" pitchFamily="18" charset="0"/>
              </a:rPr>
              <a:t>d) </a:t>
            </a:r>
            <a:r>
              <a:rPr lang="tr-TR" dirty="0">
                <a:latin typeface="Cambria" panose="02040503050406030204" pitchFamily="18" charset="0"/>
              </a:rPr>
              <a:t>Garanti kapsamındaki bir parçada meydana gelen arızanın doğrudan sonucu olarak hasar görmedikçe veya zayi olmadıkça; bujiler, katalitik </a:t>
            </a:r>
            <a:r>
              <a:rPr lang="tr-TR" dirty="0" err="1">
                <a:latin typeface="Cambria" panose="02040503050406030204" pitchFamily="18" charset="0"/>
              </a:rPr>
              <a:t>konvertörler</a:t>
            </a:r>
            <a:r>
              <a:rPr lang="tr-TR" dirty="0">
                <a:latin typeface="Cambria" panose="02040503050406030204" pitchFamily="18" charset="0"/>
              </a:rPr>
              <a:t>, hava filtresi, yağ filtresi, yakıt filtresi, cam silecek lastikleri, klima devresinin doldurulması için kullanılan maddeler, ilave edilen yağlar, soğutma sıvıları, fren sıvıları ve diğer katkı maddeleri. </a:t>
            </a:r>
          </a:p>
        </p:txBody>
      </p:sp>
      <p:sp>
        <p:nvSpPr>
          <p:cNvPr id="7" name="Slayt Numarası Yer Tutucusu 6"/>
          <p:cNvSpPr>
            <a:spLocks noGrp="1"/>
          </p:cNvSpPr>
          <p:nvPr>
            <p:ph type="sldNum" sz="quarter" idx="12"/>
          </p:nvPr>
        </p:nvSpPr>
        <p:spPr/>
        <p:txBody>
          <a:bodyPr/>
          <a:lstStyle/>
          <a:p>
            <a:fld id="{30642737-41E3-422E-8589-00A133C6C1A6}" type="slidenum">
              <a:rPr lang="en-US" smtClean="0"/>
              <a:pPr/>
              <a:t>24</a:t>
            </a:fld>
            <a:endParaRPr lang="en-US"/>
          </a:p>
        </p:txBody>
      </p:sp>
    </p:spTree>
    <p:extLst>
      <p:ext uri="{BB962C8B-B14F-4D97-AF65-F5344CB8AC3E}">
        <p14:creationId xmlns:p14="http://schemas.microsoft.com/office/powerpoint/2010/main" val="19334703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040183" y="188640"/>
            <a:ext cx="6988201"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200" b="1" dirty="0" smtClean="0">
                <a:solidFill>
                  <a:schemeClr val="bg1"/>
                </a:solidFill>
                <a:latin typeface="Cambria" panose="02040503050406030204" pitchFamily="18" charset="0"/>
              </a:rPr>
              <a:t>GARANTİ KAPSAMINA GİRMEYEN HUSUSLAR</a:t>
            </a:r>
            <a:r>
              <a:rPr lang="tr-TR" sz="2400" b="1" dirty="0" smtClean="0">
                <a:solidFill>
                  <a:schemeClr val="bg1"/>
                </a:solidFill>
                <a:latin typeface="Cambria" panose="02040503050406030204" pitchFamily="18" charset="0"/>
              </a:rPr>
              <a:t> </a:t>
            </a:r>
            <a:r>
              <a:rPr lang="tr-TR" sz="2000" b="1" dirty="0" smtClean="0">
                <a:solidFill>
                  <a:schemeClr val="bg1"/>
                </a:solidFill>
                <a:latin typeface="Cambria" panose="02040503050406030204" pitchFamily="18" charset="0"/>
              </a:rPr>
              <a:t>Md. 16</a:t>
            </a:r>
            <a:endParaRPr lang="tr-TR" sz="2000" b="1" dirty="0">
              <a:ln w="12700">
                <a:solidFill>
                  <a:srgbClr val="C42F1A"/>
                </a:solidFill>
                <a:prstDash val="solid"/>
              </a:ln>
              <a:solidFill>
                <a:schemeClr val="bg1"/>
              </a:solidFill>
              <a:latin typeface="Cambria" pitchFamily="18" charset="0"/>
            </a:endParaRPr>
          </a:p>
        </p:txBody>
      </p:sp>
      <p:sp>
        <p:nvSpPr>
          <p:cNvPr id="5" name="Rectangle 10"/>
          <p:cNvSpPr/>
          <p:nvPr/>
        </p:nvSpPr>
        <p:spPr>
          <a:xfrm>
            <a:off x="1040183" y="980728"/>
            <a:ext cx="6919617" cy="5400600"/>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just"/>
            <a:r>
              <a:rPr lang="tr-TR" dirty="0">
                <a:solidFill>
                  <a:srgbClr val="FF0000"/>
                </a:solidFill>
                <a:latin typeface="Cambria" panose="02040503050406030204" pitchFamily="18" charset="0"/>
              </a:rPr>
              <a:t>e) </a:t>
            </a:r>
            <a:r>
              <a:rPr lang="tr-TR" dirty="0">
                <a:latin typeface="Cambria" panose="02040503050406030204" pitchFamily="18" charset="0"/>
              </a:rPr>
              <a:t>Garanti kapsamındaki bir parçada meydana gelen arızanın doğrudan sonucu olarak hasar görmedikçe veya zayi olmadıkça, koltuk aksesuarlarının temizlenmesi ve onarılması dâhil olmak üzere kaportanın ve kabinin olağan bakımı için yapılan masraflar. </a:t>
            </a:r>
          </a:p>
          <a:p>
            <a:pPr algn="just"/>
            <a:r>
              <a:rPr lang="tr-TR" dirty="0">
                <a:solidFill>
                  <a:srgbClr val="FF0000"/>
                </a:solidFill>
                <a:latin typeface="Cambria" panose="02040503050406030204" pitchFamily="18" charset="0"/>
              </a:rPr>
              <a:t>f) </a:t>
            </a:r>
            <a:r>
              <a:rPr lang="tr-TR" dirty="0">
                <a:latin typeface="Cambria" panose="02040503050406030204" pitchFamily="18" charset="0"/>
              </a:rPr>
              <a:t>Kaporta işleri, süslemeler, paspas, lastikler, jantlar, akü, farlar, park lambaları, camın ve farların kırılması veya çatlaması. </a:t>
            </a:r>
          </a:p>
          <a:p>
            <a:pPr algn="just"/>
            <a:r>
              <a:rPr lang="tr-TR" dirty="0">
                <a:solidFill>
                  <a:srgbClr val="FF0000"/>
                </a:solidFill>
                <a:latin typeface="Cambria" panose="02040503050406030204" pitchFamily="18" charset="0"/>
              </a:rPr>
              <a:t>g) </a:t>
            </a:r>
            <a:r>
              <a:rPr lang="tr-TR" dirty="0">
                <a:latin typeface="Cambria" panose="02040503050406030204" pitchFamily="18" charset="0"/>
              </a:rPr>
              <a:t>15 inci maddenin birinci fıkrasında belirtilenler hariç olmak üzere elektronik parçalar ve </a:t>
            </a:r>
            <a:r>
              <a:rPr lang="tr-TR" dirty="0" err="1">
                <a:latin typeface="Cambria" panose="02040503050406030204" pitchFamily="18" charset="0"/>
              </a:rPr>
              <a:t>komponentler</a:t>
            </a:r>
            <a:r>
              <a:rPr lang="tr-TR" dirty="0">
                <a:latin typeface="Cambria" panose="02040503050406030204" pitchFamily="18" charset="0"/>
              </a:rPr>
              <a:t>. </a:t>
            </a:r>
          </a:p>
          <a:p>
            <a:pPr algn="just"/>
            <a:r>
              <a:rPr lang="tr-TR" dirty="0">
                <a:solidFill>
                  <a:srgbClr val="FF0000"/>
                </a:solidFill>
                <a:latin typeface="Cambria" panose="02040503050406030204" pitchFamily="18" charset="0"/>
              </a:rPr>
              <a:t>ğ) </a:t>
            </a:r>
            <a:r>
              <a:rPr lang="tr-TR" dirty="0">
                <a:latin typeface="Cambria" panose="02040503050406030204" pitchFamily="18" charset="0"/>
              </a:rPr>
              <a:t>Parça değişimi yapılarak veya yapılmaksızın düzenli önleyici işlemler, kontroller ve ayarlamalar. </a:t>
            </a:r>
          </a:p>
          <a:p>
            <a:pPr algn="just"/>
            <a:r>
              <a:rPr lang="tr-TR" dirty="0">
                <a:solidFill>
                  <a:srgbClr val="FF0000"/>
                </a:solidFill>
                <a:latin typeface="Cambria" panose="02040503050406030204" pitchFamily="18" charset="0"/>
              </a:rPr>
              <a:t>h) </a:t>
            </a:r>
            <a:r>
              <a:rPr lang="tr-TR" dirty="0">
                <a:latin typeface="Cambria" panose="02040503050406030204" pitchFamily="18" charset="0"/>
              </a:rPr>
              <a:t>İkaz lambaları sistem arızası gösterdiği halde aracı kullanmaya devam etmenin veya bilerek veya bilmeyerek uygun olmayan ya da kalitesiz yağların veya yakıtın kullanılmasının sebep olduğu arızalar. </a:t>
            </a:r>
          </a:p>
        </p:txBody>
      </p:sp>
      <p:sp>
        <p:nvSpPr>
          <p:cNvPr id="7" name="Slayt Numarası Yer Tutucusu 6"/>
          <p:cNvSpPr>
            <a:spLocks noGrp="1"/>
          </p:cNvSpPr>
          <p:nvPr>
            <p:ph type="sldNum" sz="quarter" idx="12"/>
          </p:nvPr>
        </p:nvSpPr>
        <p:spPr/>
        <p:txBody>
          <a:bodyPr/>
          <a:lstStyle/>
          <a:p>
            <a:fld id="{30642737-41E3-422E-8589-00A133C6C1A6}" type="slidenum">
              <a:rPr lang="en-US" smtClean="0"/>
              <a:pPr/>
              <a:t>25</a:t>
            </a:fld>
            <a:endParaRPr lang="en-US"/>
          </a:p>
        </p:txBody>
      </p:sp>
    </p:spTree>
    <p:extLst>
      <p:ext uri="{BB962C8B-B14F-4D97-AF65-F5344CB8AC3E}">
        <p14:creationId xmlns:p14="http://schemas.microsoft.com/office/powerpoint/2010/main" val="41637877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040183" y="188640"/>
            <a:ext cx="6988201"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200" b="1" dirty="0" smtClean="0">
                <a:solidFill>
                  <a:schemeClr val="bg1"/>
                </a:solidFill>
                <a:latin typeface="Cambria" panose="02040503050406030204" pitchFamily="18" charset="0"/>
              </a:rPr>
              <a:t>GARANTİ KAPSAMINA GİRMEYEN HUSUSLAR</a:t>
            </a:r>
            <a:r>
              <a:rPr lang="tr-TR" sz="2400" b="1" dirty="0" smtClean="0">
                <a:solidFill>
                  <a:schemeClr val="bg1"/>
                </a:solidFill>
                <a:latin typeface="Cambria" panose="02040503050406030204" pitchFamily="18" charset="0"/>
              </a:rPr>
              <a:t> </a:t>
            </a:r>
            <a:r>
              <a:rPr lang="tr-TR" sz="2000" b="1" dirty="0" smtClean="0">
                <a:solidFill>
                  <a:schemeClr val="bg1"/>
                </a:solidFill>
                <a:latin typeface="Cambria" panose="02040503050406030204" pitchFamily="18" charset="0"/>
              </a:rPr>
              <a:t>Md. 16</a:t>
            </a:r>
            <a:endParaRPr lang="tr-TR" sz="2000" b="1" dirty="0">
              <a:ln w="12700">
                <a:solidFill>
                  <a:srgbClr val="C42F1A"/>
                </a:solidFill>
                <a:prstDash val="solid"/>
              </a:ln>
              <a:solidFill>
                <a:schemeClr val="bg1"/>
              </a:solidFill>
              <a:latin typeface="Cambria" pitchFamily="18" charset="0"/>
            </a:endParaRPr>
          </a:p>
        </p:txBody>
      </p:sp>
      <p:sp>
        <p:nvSpPr>
          <p:cNvPr id="5" name="Rectangle 10"/>
          <p:cNvSpPr/>
          <p:nvPr/>
        </p:nvSpPr>
        <p:spPr>
          <a:xfrm>
            <a:off x="1040183" y="980728"/>
            <a:ext cx="6919617" cy="5400600"/>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just"/>
            <a:r>
              <a:rPr lang="tr-TR" dirty="0">
                <a:solidFill>
                  <a:srgbClr val="FF0000"/>
                </a:solidFill>
                <a:latin typeface="Cambria" panose="02040503050406030204" pitchFamily="18" charset="0"/>
              </a:rPr>
              <a:t>ı) </a:t>
            </a:r>
            <a:r>
              <a:rPr lang="tr-TR" dirty="0">
                <a:latin typeface="Cambria" panose="02040503050406030204" pitchFamily="18" charset="0"/>
              </a:rPr>
              <a:t>Hatalı kullanım, kaza, hırsızlık, hırsızlık girişimi, yangın, infilak, </a:t>
            </a:r>
            <a:r>
              <a:rPr lang="tr-TR" dirty="0" err="1">
                <a:latin typeface="Cambria" panose="02040503050406030204" pitchFamily="18" charset="0"/>
              </a:rPr>
              <a:t>vandallık</a:t>
            </a:r>
            <a:r>
              <a:rPr lang="tr-TR" dirty="0">
                <a:latin typeface="Cambria" panose="02040503050406030204" pitchFamily="18" charset="0"/>
              </a:rPr>
              <a:t> veya doğal afetler nedeniyle hasar gören veya zayi olan parçalar. </a:t>
            </a:r>
          </a:p>
          <a:p>
            <a:pPr algn="just"/>
            <a:r>
              <a:rPr lang="tr-TR" dirty="0" smtClean="0">
                <a:solidFill>
                  <a:srgbClr val="FF0000"/>
                </a:solidFill>
                <a:latin typeface="Cambria" panose="02040503050406030204" pitchFamily="18" charset="0"/>
              </a:rPr>
              <a:t>i) </a:t>
            </a:r>
            <a:r>
              <a:rPr lang="tr-TR" dirty="0">
                <a:latin typeface="Cambria" panose="02040503050406030204" pitchFamily="18" charset="0"/>
              </a:rPr>
              <a:t>Taşıtın ihmal edilmesinin veya uygun olmayan bir şekilde kullanılmasının veya aracın gereği gibi çalışması için lüzumlu olan sıvıların donmasının sebep olduğu arızalar. </a:t>
            </a:r>
          </a:p>
          <a:p>
            <a:pPr algn="just"/>
            <a:r>
              <a:rPr lang="tr-TR" dirty="0">
                <a:solidFill>
                  <a:srgbClr val="FF0000"/>
                </a:solidFill>
                <a:latin typeface="Cambria" panose="02040503050406030204" pitchFamily="18" charset="0"/>
              </a:rPr>
              <a:t>j) </a:t>
            </a:r>
            <a:r>
              <a:rPr lang="tr-TR" dirty="0">
                <a:latin typeface="Cambria" panose="02040503050406030204" pitchFamily="18" charset="0"/>
              </a:rPr>
              <a:t>Bakım işlemlerinin muayene ve bakım planına uygun olarak yapılmaması nedeniyle meydana gelen arızalar. </a:t>
            </a:r>
          </a:p>
          <a:p>
            <a:pPr algn="just"/>
            <a:r>
              <a:rPr lang="tr-TR" dirty="0">
                <a:solidFill>
                  <a:srgbClr val="FF0000"/>
                </a:solidFill>
                <a:latin typeface="Cambria" panose="02040503050406030204" pitchFamily="18" charset="0"/>
              </a:rPr>
              <a:t>k) </a:t>
            </a:r>
            <a:r>
              <a:rPr lang="tr-TR" dirty="0">
                <a:latin typeface="Cambria" panose="02040503050406030204" pitchFamily="18" charset="0"/>
              </a:rPr>
              <a:t>Satış sonrasında taşıta yapılan herhangi bir eklenti nedeniyle oluşan hasar ve arızalar.</a:t>
            </a:r>
          </a:p>
          <a:p>
            <a:pPr algn="just"/>
            <a:r>
              <a:rPr lang="tr-TR" dirty="0">
                <a:solidFill>
                  <a:srgbClr val="FF0000"/>
                </a:solidFill>
                <a:latin typeface="Cambria" panose="02040503050406030204" pitchFamily="18" charset="0"/>
              </a:rPr>
              <a:t>l) </a:t>
            </a:r>
            <a:r>
              <a:rPr lang="tr-TR" dirty="0">
                <a:latin typeface="Cambria" panose="02040503050406030204" pitchFamily="18" charset="0"/>
              </a:rPr>
              <a:t>Trafik sicilinde “Trafikten çekilerek tescili silinmiştir.” kaydı bulunan taşıtlar</a:t>
            </a:r>
            <a:r>
              <a:rPr lang="tr-TR" dirty="0" smtClean="0">
                <a:latin typeface="Cambria" panose="02040503050406030204" pitchFamily="18" charset="0"/>
              </a:rPr>
              <a:t>.</a:t>
            </a:r>
          </a:p>
        </p:txBody>
      </p:sp>
      <p:sp>
        <p:nvSpPr>
          <p:cNvPr id="7" name="Slayt Numarası Yer Tutucusu 6"/>
          <p:cNvSpPr>
            <a:spLocks noGrp="1"/>
          </p:cNvSpPr>
          <p:nvPr>
            <p:ph type="sldNum" sz="quarter" idx="12"/>
          </p:nvPr>
        </p:nvSpPr>
        <p:spPr/>
        <p:txBody>
          <a:bodyPr/>
          <a:lstStyle/>
          <a:p>
            <a:fld id="{30642737-41E3-422E-8589-00A133C6C1A6}" type="slidenum">
              <a:rPr lang="en-US" smtClean="0"/>
              <a:pPr/>
              <a:t>26</a:t>
            </a:fld>
            <a:endParaRPr lang="en-US"/>
          </a:p>
        </p:txBody>
      </p:sp>
    </p:spTree>
    <p:extLst>
      <p:ext uri="{BB962C8B-B14F-4D97-AF65-F5344CB8AC3E}">
        <p14:creationId xmlns:p14="http://schemas.microsoft.com/office/powerpoint/2010/main" val="20328733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Dikdörtgen 3"/>
          <p:cNvSpPr>
            <a:spLocks noChangeArrowheads="1"/>
          </p:cNvSpPr>
          <p:nvPr/>
        </p:nvSpPr>
        <p:spPr bwMode="auto">
          <a:xfrm>
            <a:off x="395536" y="1412776"/>
            <a:ext cx="8208912" cy="618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lvl="3" algn="ctr">
              <a:lnSpc>
                <a:spcPct val="150000"/>
              </a:lnSpc>
              <a:spcBef>
                <a:spcPct val="0"/>
              </a:spcBef>
              <a:buClrTx/>
              <a:buSzTx/>
              <a:buFontTx/>
              <a:buNone/>
            </a:pPr>
            <a:endParaRPr lang="tr-TR" altLang="tr-TR" sz="2600" i="1" dirty="0">
              <a:solidFill>
                <a:srgbClr val="0D0D0D"/>
              </a:solidFill>
              <a:latin typeface="Cambria" panose="02040503050406030204" pitchFamily="18" charset="0"/>
            </a:endParaRPr>
          </a:p>
        </p:txBody>
      </p:sp>
      <p:sp>
        <p:nvSpPr>
          <p:cNvPr id="4" name="1 Başlık"/>
          <p:cNvSpPr txBox="1">
            <a:spLocks/>
          </p:cNvSpPr>
          <p:nvPr/>
        </p:nvSpPr>
        <p:spPr>
          <a:xfrm>
            <a:off x="1259632" y="116632"/>
            <a:ext cx="7056784" cy="47423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1900" b="1" dirty="0" smtClean="0">
                <a:solidFill>
                  <a:schemeClr val="bg1"/>
                </a:solidFill>
                <a:latin typeface="Cambria" panose="02040503050406030204" pitchFamily="18" charset="0"/>
              </a:rPr>
              <a:t>İKİNCİ EL MOTORLU KARA TAŞITI TİCARETİNDE ÖDEME </a:t>
            </a:r>
            <a:r>
              <a:rPr lang="tr-TR" sz="1600" b="1" dirty="0" smtClean="0">
                <a:solidFill>
                  <a:schemeClr val="bg1"/>
                </a:solidFill>
                <a:latin typeface="Cambria" panose="02040503050406030204" pitchFamily="18" charset="0"/>
              </a:rPr>
              <a:t>Md. 17  </a:t>
            </a:r>
            <a:endParaRPr lang="tr-TR" sz="1600" b="1" dirty="0">
              <a:ln w="12700">
                <a:solidFill>
                  <a:srgbClr val="C42F1A"/>
                </a:solidFill>
                <a:prstDash val="solid"/>
              </a:ln>
              <a:solidFill>
                <a:schemeClr val="bg1"/>
              </a:solidFill>
              <a:latin typeface="Cambria" pitchFamily="18" charset="0"/>
            </a:endParaRPr>
          </a:p>
        </p:txBody>
      </p:sp>
      <p:sp>
        <p:nvSpPr>
          <p:cNvPr id="5" name="Rectangle 10"/>
          <p:cNvSpPr/>
          <p:nvPr/>
        </p:nvSpPr>
        <p:spPr>
          <a:xfrm>
            <a:off x="1108767" y="1412776"/>
            <a:ext cx="6919617" cy="4296468"/>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endParaRPr lang="tr-TR" sz="1600" b="1" dirty="0" smtClean="0">
              <a:solidFill>
                <a:prstClr val="black"/>
              </a:solidFill>
              <a:latin typeface="Cambria" panose="02040503050406030204" pitchFamily="18" charset="0"/>
              <a:cs typeface="Times New Roman" pitchFamily="18" charset="0"/>
            </a:endParaRPr>
          </a:p>
          <a:p>
            <a:endParaRPr lang="tr-TR" sz="2000" dirty="0">
              <a:solidFill>
                <a:prstClr val="black"/>
              </a:solidFill>
              <a:latin typeface="Cambria" panose="02040503050406030204" pitchFamily="18" charset="0"/>
            </a:endParaRPr>
          </a:p>
          <a:p>
            <a:pPr algn="just"/>
            <a:r>
              <a:rPr lang="tr-TR" sz="2000" dirty="0" smtClean="0">
                <a:solidFill>
                  <a:srgbClr val="FF0000"/>
                </a:solidFill>
                <a:latin typeface="Cambria" panose="02040503050406030204" pitchFamily="18" charset="0"/>
              </a:rPr>
              <a:t> 1-  </a:t>
            </a:r>
            <a:r>
              <a:rPr lang="tr-TR" sz="2000" dirty="0">
                <a:latin typeface="Cambria" panose="02040503050406030204" pitchFamily="18" charset="0"/>
              </a:rPr>
              <a:t>İkinci el motorlu kara taşıtı alım satımında taşıtın satış bedeli, Bakanlıkça uygun görülen kuruluş tarafından taşıt mülkiyeti ile satış bedelinin eş anlı el değiştirmesini sağlayacak şekilde oluşturulan </a:t>
            </a:r>
            <a:r>
              <a:rPr lang="tr-TR" sz="2000" dirty="0">
                <a:solidFill>
                  <a:srgbClr val="FF0000"/>
                </a:solidFill>
                <a:latin typeface="Cambria" panose="02040503050406030204" pitchFamily="18" charset="0"/>
              </a:rPr>
              <a:t>elektronik ortamda </a:t>
            </a:r>
            <a:r>
              <a:rPr lang="tr-TR" sz="2000" dirty="0">
                <a:latin typeface="Cambria" panose="02040503050406030204" pitchFamily="18" charset="0"/>
              </a:rPr>
              <a:t>ödenebilir</a:t>
            </a:r>
            <a:r>
              <a:rPr lang="tr-TR" sz="2000" dirty="0" smtClean="0">
                <a:latin typeface="Cambria" panose="02040503050406030204" pitchFamily="18" charset="0"/>
              </a:rPr>
              <a:t>.</a:t>
            </a:r>
          </a:p>
          <a:p>
            <a:pPr algn="just"/>
            <a:endParaRPr lang="tr-TR" sz="2000" dirty="0">
              <a:latin typeface="Cambria" panose="02040503050406030204" pitchFamily="18" charset="0"/>
            </a:endParaRPr>
          </a:p>
          <a:p>
            <a:pPr algn="just"/>
            <a:r>
              <a:rPr lang="tr-TR" sz="2000" dirty="0" smtClean="0">
                <a:solidFill>
                  <a:srgbClr val="FF0000"/>
                </a:solidFill>
                <a:latin typeface="Cambria" panose="02040503050406030204" pitchFamily="18" charset="0"/>
              </a:rPr>
              <a:t>2- </a:t>
            </a:r>
            <a:r>
              <a:rPr lang="tr-TR" sz="2000" dirty="0" smtClean="0">
                <a:latin typeface="Cambria" panose="02040503050406030204" pitchFamily="18" charset="0"/>
              </a:rPr>
              <a:t> </a:t>
            </a:r>
            <a:r>
              <a:rPr lang="tr-TR" sz="2000" dirty="0">
                <a:latin typeface="Cambria" panose="02040503050406030204" pitchFamily="18" charset="0"/>
              </a:rPr>
              <a:t>Alıcı veya satıcının talebi halinde satış bedeli, satış bedelinin ödenmesine ilişkin masraflar talepte bulunan tarafa ait olmak üzere, birinci fıkrada belirtilen elektronik ortamda ödenir. </a:t>
            </a:r>
            <a:endParaRPr lang="tr-TR" sz="2000" dirty="0" smtClean="0">
              <a:latin typeface="Cambria" panose="02040503050406030204" pitchFamily="18" charset="0"/>
            </a:endParaRPr>
          </a:p>
          <a:p>
            <a:pPr algn="just"/>
            <a:endParaRPr lang="tr-TR" dirty="0">
              <a:latin typeface="Cambria" panose="02040503050406030204" pitchFamily="18" charset="0"/>
            </a:endParaRPr>
          </a:p>
          <a:p>
            <a:pPr algn="just"/>
            <a:endParaRPr lang="tr-TR" b="1" dirty="0" smtClean="0">
              <a:solidFill>
                <a:prstClr val="black"/>
              </a:solidFill>
              <a:latin typeface="Cambria" panose="02040503050406030204" pitchFamily="18" charset="0"/>
              <a:cs typeface="Times New Roman" pitchFamily="18" charset="0"/>
            </a:endParaRPr>
          </a:p>
        </p:txBody>
      </p:sp>
      <p:sp>
        <p:nvSpPr>
          <p:cNvPr id="7" name="Slayt Numarası Yer Tutucusu 6"/>
          <p:cNvSpPr>
            <a:spLocks noGrp="1"/>
          </p:cNvSpPr>
          <p:nvPr>
            <p:ph type="sldNum" sz="quarter" idx="12"/>
          </p:nvPr>
        </p:nvSpPr>
        <p:spPr/>
        <p:txBody>
          <a:bodyPr/>
          <a:lstStyle/>
          <a:p>
            <a:fld id="{30642737-41E3-422E-8589-00A133C6C1A6}" type="slidenum">
              <a:rPr lang="en-US" smtClean="0"/>
              <a:pPr/>
              <a:t>27</a:t>
            </a:fld>
            <a:endParaRPr lang="en-US"/>
          </a:p>
        </p:txBody>
      </p:sp>
    </p:spTree>
    <p:extLst>
      <p:ext uri="{BB962C8B-B14F-4D97-AF65-F5344CB8AC3E}">
        <p14:creationId xmlns:p14="http://schemas.microsoft.com/office/powerpoint/2010/main" val="748477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111202" y="188640"/>
            <a:ext cx="6917182"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800" b="1" dirty="0" smtClean="0">
                <a:solidFill>
                  <a:schemeClr val="bg1"/>
                </a:solidFill>
                <a:latin typeface="Cambria" panose="02040503050406030204" pitchFamily="18" charset="0"/>
              </a:rPr>
              <a:t>İŞLETMELERDE ARANAN ŞARTLAR </a:t>
            </a:r>
            <a:r>
              <a:rPr lang="tr-TR" sz="2000" b="1" dirty="0" smtClean="0">
                <a:solidFill>
                  <a:schemeClr val="bg1"/>
                </a:solidFill>
                <a:latin typeface="Cambria" panose="02040503050406030204" pitchFamily="18" charset="0"/>
              </a:rPr>
              <a:t>Md. 18</a:t>
            </a:r>
            <a:endParaRPr lang="tr-TR" sz="2000" b="1" dirty="0">
              <a:ln w="12700">
                <a:solidFill>
                  <a:srgbClr val="C42F1A"/>
                </a:solidFill>
                <a:prstDash val="solid"/>
              </a:ln>
              <a:solidFill>
                <a:schemeClr val="bg1"/>
              </a:solidFill>
              <a:latin typeface="Cambria" pitchFamily="18" charset="0"/>
            </a:endParaRPr>
          </a:p>
        </p:txBody>
      </p:sp>
      <p:sp>
        <p:nvSpPr>
          <p:cNvPr id="7" name="Rectangle 10"/>
          <p:cNvSpPr/>
          <p:nvPr/>
        </p:nvSpPr>
        <p:spPr>
          <a:xfrm>
            <a:off x="539552" y="980728"/>
            <a:ext cx="7920880" cy="4873322"/>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endParaRPr lang="tr-TR" sz="1600" b="1" dirty="0" smtClean="0">
              <a:solidFill>
                <a:prstClr val="black"/>
              </a:solidFill>
              <a:latin typeface="Cambria" panose="02040503050406030204" pitchFamily="18" charset="0"/>
              <a:cs typeface="Times New Roman" pitchFamily="18" charset="0"/>
            </a:endParaRPr>
          </a:p>
          <a:p>
            <a:endParaRPr lang="tr-TR" sz="1600" b="1" dirty="0" smtClean="0">
              <a:solidFill>
                <a:prstClr val="black"/>
              </a:solidFill>
              <a:latin typeface="Cambria" panose="02040503050406030204" pitchFamily="18" charset="0"/>
              <a:cs typeface="Times New Roman" pitchFamily="18" charset="0"/>
            </a:endParaRPr>
          </a:p>
          <a:p>
            <a:pPr algn="ctr"/>
            <a:endParaRPr lang="tr-TR" sz="1600" b="1" dirty="0">
              <a:solidFill>
                <a:prstClr val="black"/>
              </a:solidFill>
              <a:latin typeface="Cambria" panose="02040503050406030204" pitchFamily="18" charset="0"/>
              <a:cs typeface="Times New Roman" pitchFamily="18" charset="0"/>
            </a:endParaRPr>
          </a:p>
          <a:p>
            <a:pPr algn="ctr"/>
            <a:endParaRPr lang="tr-TR" sz="1600" b="1" dirty="0" smtClean="0">
              <a:solidFill>
                <a:prstClr val="black"/>
              </a:solidFill>
              <a:latin typeface="Cambria" panose="02040503050406030204" pitchFamily="18" charset="0"/>
              <a:cs typeface="Times New Roman" pitchFamily="18" charset="0"/>
            </a:endParaRPr>
          </a:p>
        </p:txBody>
      </p:sp>
      <p:sp>
        <p:nvSpPr>
          <p:cNvPr id="8" name="Dikdörtgen 7"/>
          <p:cNvSpPr/>
          <p:nvPr/>
        </p:nvSpPr>
        <p:spPr>
          <a:xfrm>
            <a:off x="539552" y="836712"/>
            <a:ext cx="7279656" cy="5078313"/>
          </a:xfrm>
          <a:prstGeom prst="rect">
            <a:avLst/>
          </a:prstGeom>
        </p:spPr>
        <p:txBody>
          <a:bodyPr wrap="square">
            <a:spAutoFit/>
          </a:bodyPr>
          <a:lstStyle/>
          <a:p>
            <a:r>
              <a:rPr lang="tr-TR" dirty="0" smtClean="0">
                <a:solidFill>
                  <a:srgbClr val="1C283D"/>
                </a:solidFill>
                <a:latin typeface="Cambria" charset="0"/>
                <a:ea typeface="Cambria" charset="0"/>
                <a:cs typeface="Cambria" charset="0"/>
              </a:rPr>
              <a:t>    </a:t>
            </a:r>
            <a:endParaRPr lang="tr-TR" dirty="0" smtClean="0">
              <a:solidFill>
                <a:prstClr val="black"/>
              </a:solidFill>
              <a:latin typeface="Cambria" panose="02040503050406030204" pitchFamily="18" charset="0"/>
            </a:endParaRPr>
          </a:p>
          <a:p>
            <a:pPr algn="just"/>
            <a:r>
              <a:rPr lang="tr-TR" sz="1700" dirty="0" smtClean="0">
                <a:solidFill>
                  <a:srgbClr val="FF0000"/>
                </a:solidFill>
                <a:latin typeface="Cambria" panose="02040503050406030204" pitchFamily="18" charset="0"/>
              </a:rPr>
              <a:t>1-</a:t>
            </a:r>
            <a:r>
              <a:rPr lang="tr-TR" sz="1700" dirty="0" smtClean="0">
                <a:latin typeface="Cambria" panose="02040503050406030204" pitchFamily="18" charset="0"/>
              </a:rPr>
              <a:t> </a:t>
            </a:r>
            <a:r>
              <a:rPr lang="tr-TR" sz="1700" dirty="0" smtClean="0">
                <a:solidFill>
                  <a:srgbClr val="FF0000"/>
                </a:solidFill>
                <a:latin typeface="Cambria" panose="02040503050406030204" pitchFamily="18" charset="0"/>
              </a:rPr>
              <a:t>İkinci </a:t>
            </a:r>
            <a:r>
              <a:rPr lang="tr-TR" sz="1700" dirty="0">
                <a:solidFill>
                  <a:srgbClr val="FF0000"/>
                </a:solidFill>
                <a:latin typeface="Cambria" panose="02040503050406030204" pitchFamily="18" charset="0"/>
              </a:rPr>
              <a:t>el motorlu kara taşıtı ticareti yapılan işletmelerde aşağıdaki şartlar aranır:</a:t>
            </a:r>
          </a:p>
          <a:p>
            <a:pPr algn="just"/>
            <a:r>
              <a:rPr lang="tr-TR" sz="1700" b="1" dirty="0">
                <a:solidFill>
                  <a:srgbClr val="FF0000"/>
                </a:solidFill>
                <a:latin typeface="Cambria" panose="02040503050406030204" pitchFamily="18" charset="0"/>
              </a:rPr>
              <a:t>a</a:t>
            </a:r>
            <a:r>
              <a:rPr lang="tr-TR" sz="1700" dirty="0">
                <a:solidFill>
                  <a:srgbClr val="FF0000"/>
                </a:solidFill>
                <a:latin typeface="Cambria" panose="02040503050406030204" pitchFamily="18" charset="0"/>
              </a:rPr>
              <a:t>) </a:t>
            </a:r>
            <a:r>
              <a:rPr lang="tr-TR" sz="1700" dirty="0">
                <a:latin typeface="Cambria" panose="02040503050406030204" pitchFamily="18" charset="0"/>
              </a:rPr>
              <a:t>İmar mevzuatı çerçevesinde belirlenen </a:t>
            </a:r>
            <a:r>
              <a:rPr lang="tr-TR" sz="1700" dirty="0">
                <a:solidFill>
                  <a:srgbClr val="FF0000"/>
                </a:solidFill>
                <a:latin typeface="Cambria" panose="02040503050406030204" pitchFamily="18" charset="0"/>
              </a:rPr>
              <a:t>ticaret alanlarında</a:t>
            </a:r>
            <a:r>
              <a:rPr lang="tr-TR" sz="1700" dirty="0">
                <a:latin typeface="Cambria" panose="02040503050406030204" pitchFamily="18" charset="0"/>
              </a:rPr>
              <a:t>, </a:t>
            </a:r>
            <a:r>
              <a:rPr lang="tr-TR" sz="1700" dirty="0">
                <a:solidFill>
                  <a:srgbClr val="FF0000"/>
                </a:solidFill>
                <a:latin typeface="Cambria" panose="02040503050406030204" pitchFamily="18" charset="0"/>
              </a:rPr>
              <a:t>çevreye ve trafiğe yük getirmeyen yerlerde</a:t>
            </a:r>
            <a:r>
              <a:rPr lang="tr-TR" sz="1700" dirty="0">
                <a:latin typeface="Cambria" panose="02040503050406030204" pitchFamily="18" charset="0"/>
              </a:rPr>
              <a:t> ve içinde </a:t>
            </a:r>
            <a:r>
              <a:rPr lang="tr-TR" sz="1700" dirty="0">
                <a:solidFill>
                  <a:srgbClr val="FF0000"/>
                </a:solidFill>
                <a:latin typeface="Cambria" panose="02040503050406030204" pitchFamily="18" charset="0"/>
              </a:rPr>
              <a:t>ikamet amaçlı kullanılan bağımsız bölüm bulunmayan</a:t>
            </a:r>
            <a:r>
              <a:rPr lang="tr-TR" sz="1700" dirty="0">
                <a:latin typeface="Cambria" panose="02040503050406030204" pitchFamily="18" charset="0"/>
              </a:rPr>
              <a:t> yapılarda açılması. </a:t>
            </a:r>
          </a:p>
          <a:p>
            <a:pPr algn="just"/>
            <a:r>
              <a:rPr lang="tr-TR" sz="1700" dirty="0">
                <a:solidFill>
                  <a:srgbClr val="FF0000"/>
                </a:solidFill>
                <a:latin typeface="Cambria" panose="02040503050406030204" pitchFamily="18" charset="0"/>
              </a:rPr>
              <a:t>b) </a:t>
            </a:r>
            <a:r>
              <a:rPr lang="tr-TR" sz="1700" dirty="0">
                <a:latin typeface="Cambria" panose="02040503050406030204" pitchFamily="18" charset="0"/>
              </a:rPr>
              <a:t>Açık ve kapalı alan toplamının </a:t>
            </a:r>
            <a:r>
              <a:rPr lang="tr-TR" sz="1700" dirty="0">
                <a:solidFill>
                  <a:srgbClr val="FF0000"/>
                </a:solidFill>
                <a:latin typeface="Cambria" panose="02040503050406030204" pitchFamily="18" charset="0"/>
              </a:rPr>
              <a:t>en az dört taşıtın </a:t>
            </a:r>
            <a:r>
              <a:rPr lang="tr-TR" sz="1700" dirty="0">
                <a:latin typeface="Cambria" panose="02040503050406030204" pitchFamily="18" charset="0"/>
              </a:rPr>
              <a:t>kapladığı alan büyüklüğünde olması; bir taşıtın kapladığı alan büyüklüğü olarak </a:t>
            </a:r>
            <a:r>
              <a:rPr lang="tr-TR" sz="1700" dirty="0">
                <a:solidFill>
                  <a:srgbClr val="FF0000"/>
                </a:solidFill>
                <a:latin typeface="Cambria" panose="02040503050406030204" pitchFamily="18" charset="0"/>
              </a:rPr>
              <a:t>otomobil için </a:t>
            </a:r>
            <a:r>
              <a:rPr lang="tr-TR" sz="1700" dirty="0">
                <a:latin typeface="Cambria" panose="02040503050406030204" pitchFamily="18" charset="0"/>
              </a:rPr>
              <a:t>en az yirmi beş </a:t>
            </a:r>
            <a:r>
              <a:rPr lang="tr-TR" sz="1700" dirty="0">
                <a:solidFill>
                  <a:srgbClr val="FF0000"/>
                </a:solidFill>
                <a:latin typeface="Cambria" panose="02040503050406030204" pitchFamily="18" charset="0"/>
              </a:rPr>
              <a:t>metrekare, motosiklet için </a:t>
            </a:r>
            <a:r>
              <a:rPr lang="tr-TR" sz="1700" dirty="0">
                <a:latin typeface="Cambria" panose="02040503050406030204" pitchFamily="18" charset="0"/>
              </a:rPr>
              <a:t>en az beş </a:t>
            </a:r>
            <a:r>
              <a:rPr lang="tr-TR" sz="1700" dirty="0">
                <a:solidFill>
                  <a:srgbClr val="FF0000"/>
                </a:solidFill>
                <a:latin typeface="Cambria" panose="02040503050406030204" pitchFamily="18" charset="0"/>
              </a:rPr>
              <a:t>metrekare</a:t>
            </a:r>
            <a:r>
              <a:rPr lang="tr-TR" sz="1700" dirty="0">
                <a:latin typeface="Cambria" panose="02040503050406030204" pitchFamily="18" charset="0"/>
              </a:rPr>
              <a:t> ve </a:t>
            </a:r>
            <a:r>
              <a:rPr lang="tr-TR" sz="1700" dirty="0">
                <a:solidFill>
                  <a:srgbClr val="FF0000"/>
                </a:solidFill>
                <a:latin typeface="Cambria" panose="02040503050406030204" pitchFamily="18" charset="0"/>
              </a:rPr>
              <a:t>diğer taşıtlar için </a:t>
            </a:r>
            <a:r>
              <a:rPr lang="tr-TR" sz="1700" dirty="0">
                <a:latin typeface="Cambria" panose="02040503050406030204" pitchFamily="18" charset="0"/>
              </a:rPr>
              <a:t>en az elli</a:t>
            </a:r>
            <a:r>
              <a:rPr lang="tr-TR" sz="1700" dirty="0">
                <a:solidFill>
                  <a:srgbClr val="FF0000"/>
                </a:solidFill>
                <a:latin typeface="Cambria" panose="02040503050406030204" pitchFamily="18" charset="0"/>
              </a:rPr>
              <a:t> metrekarenin </a:t>
            </a:r>
            <a:r>
              <a:rPr lang="tr-TR" sz="1700" dirty="0">
                <a:latin typeface="Cambria" panose="02040503050406030204" pitchFamily="18" charset="0"/>
              </a:rPr>
              <a:t>esas alınması.</a:t>
            </a:r>
          </a:p>
          <a:p>
            <a:pPr algn="just"/>
            <a:r>
              <a:rPr lang="tr-TR" sz="1700" dirty="0">
                <a:solidFill>
                  <a:srgbClr val="FF0000"/>
                </a:solidFill>
                <a:latin typeface="Cambria" panose="02040503050406030204" pitchFamily="18" charset="0"/>
              </a:rPr>
              <a:t>c) </a:t>
            </a:r>
            <a:r>
              <a:rPr lang="tr-TR" sz="1700" dirty="0">
                <a:latin typeface="Cambria" panose="02040503050406030204" pitchFamily="18" charset="0"/>
              </a:rPr>
              <a:t>Teşhir alanının net yüksekliğinin </a:t>
            </a:r>
            <a:r>
              <a:rPr lang="tr-TR" sz="1700" dirty="0">
                <a:solidFill>
                  <a:srgbClr val="FF0000"/>
                </a:solidFill>
                <a:latin typeface="Cambria" panose="02040503050406030204" pitchFamily="18" charset="0"/>
              </a:rPr>
              <a:t>en az üç </a:t>
            </a:r>
            <a:r>
              <a:rPr lang="tr-TR" sz="1700" dirty="0">
                <a:latin typeface="Cambria" panose="02040503050406030204" pitchFamily="18" charset="0"/>
              </a:rPr>
              <a:t>metre olması. </a:t>
            </a:r>
          </a:p>
          <a:p>
            <a:pPr algn="just"/>
            <a:r>
              <a:rPr lang="tr-TR" sz="1700" dirty="0">
                <a:solidFill>
                  <a:srgbClr val="FF0000"/>
                </a:solidFill>
                <a:latin typeface="Cambria" panose="02040503050406030204" pitchFamily="18" charset="0"/>
              </a:rPr>
              <a:t>ç) </a:t>
            </a:r>
            <a:r>
              <a:rPr lang="tr-TR" sz="1700" dirty="0">
                <a:latin typeface="Cambria" panose="02040503050406030204" pitchFamily="18" charset="0"/>
              </a:rPr>
              <a:t>LPG’li, </a:t>
            </a:r>
            <a:r>
              <a:rPr lang="tr-TR" sz="1700" dirty="0" err="1">
                <a:latin typeface="Cambria" panose="02040503050406030204" pitchFamily="18" charset="0"/>
              </a:rPr>
              <a:t>CNG’li</a:t>
            </a:r>
            <a:r>
              <a:rPr lang="tr-TR" sz="1700" dirty="0">
                <a:latin typeface="Cambria" panose="02040503050406030204" pitchFamily="18" charset="0"/>
              </a:rPr>
              <a:t> veya </a:t>
            </a:r>
            <a:r>
              <a:rPr lang="tr-TR" sz="1700" dirty="0" err="1">
                <a:latin typeface="Cambria" panose="02040503050406030204" pitchFamily="18" charset="0"/>
              </a:rPr>
              <a:t>LNG’li</a:t>
            </a:r>
            <a:r>
              <a:rPr lang="tr-TR" sz="1700" dirty="0">
                <a:latin typeface="Cambria" panose="02040503050406030204" pitchFamily="18" charset="0"/>
              </a:rPr>
              <a:t> ikinci el motorlu kara taşıtlarının teşhirine yönelik açık alana sahip olması. </a:t>
            </a:r>
          </a:p>
          <a:p>
            <a:pPr algn="just"/>
            <a:r>
              <a:rPr lang="tr-TR" sz="1700" dirty="0">
                <a:solidFill>
                  <a:srgbClr val="FF0000"/>
                </a:solidFill>
                <a:latin typeface="Cambria" panose="02040503050406030204" pitchFamily="18" charset="0"/>
              </a:rPr>
              <a:t>d) </a:t>
            </a:r>
            <a:r>
              <a:rPr lang="tr-TR" sz="1700" dirty="0">
                <a:latin typeface="Cambria" panose="02040503050406030204" pitchFamily="18" charset="0"/>
              </a:rPr>
              <a:t>Taşıtların giriş ve çıkış yapmalarına uygun olarak düzenlenmiş giriş ve çıkış kapılarının bulunması, çıkış kapısının tehlikeli durumlarda kolay tahliyeye imkân verecek nitelikte olması. </a:t>
            </a:r>
          </a:p>
          <a:p>
            <a:pPr algn="just"/>
            <a:r>
              <a:rPr lang="tr-TR" sz="1700" dirty="0" smtClean="0">
                <a:solidFill>
                  <a:srgbClr val="FF0000"/>
                </a:solidFill>
                <a:latin typeface="Cambria" panose="02040503050406030204" pitchFamily="18" charset="0"/>
              </a:rPr>
              <a:t>2-</a:t>
            </a:r>
            <a:r>
              <a:rPr lang="tr-TR" sz="1700" dirty="0" smtClean="0">
                <a:latin typeface="Cambria" panose="02040503050406030204" pitchFamily="18" charset="0"/>
              </a:rPr>
              <a:t>  </a:t>
            </a:r>
            <a:r>
              <a:rPr lang="tr-TR" sz="1700" dirty="0">
                <a:latin typeface="Cambria" panose="02040503050406030204" pitchFamily="18" charset="0"/>
              </a:rPr>
              <a:t>İkinci el motorlu kara taşıtı ticaretiyle iştigal eden işletmenin </a:t>
            </a:r>
            <a:r>
              <a:rPr lang="tr-TR" sz="1700" dirty="0">
                <a:solidFill>
                  <a:srgbClr val="FF0000"/>
                </a:solidFill>
                <a:latin typeface="Cambria" panose="02040503050406030204" pitchFamily="18" charset="0"/>
              </a:rPr>
              <a:t>mali sorumluluk sigortası</a:t>
            </a:r>
            <a:r>
              <a:rPr lang="tr-TR" sz="1700" dirty="0">
                <a:latin typeface="Cambria" panose="02040503050406030204" pitchFamily="18" charset="0"/>
              </a:rPr>
              <a:t> yapılmış ve satışa sunduğu ikinci </a:t>
            </a:r>
            <a:r>
              <a:rPr lang="tr-TR" sz="1700" dirty="0">
                <a:solidFill>
                  <a:srgbClr val="FF0000"/>
                </a:solidFill>
                <a:latin typeface="Cambria" panose="02040503050406030204" pitchFamily="18" charset="0"/>
              </a:rPr>
              <a:t>el motorlu kara taşıtları bu sigorta kapsamına alınmış </a:t>
            </a:r>
            <a:r>
              <a:rPr lang="tr-TR" sz="1700" dirty="0">
                <a:latin typeface="Cambria" panose="02040503050406030204" pitchFamily="18" charset="0"/>
              </a:rPr>
              <a:t>olmalıdır.</a:t>
            </a:r>
          </a:p>
        </p:txBody>
      </p:sp>
      <p:sp>
        <p:nvSpPr>
          <p:cNvPr id="10" name="Slayt Numarası Yer Tutucusu 9"/>
          <p:cNvSpPr>
            <a:spLocks noGrp="1"/>
          </p:cNvSpPr>
          <p:nvPr>
            <p:ph type="sldNum" sz="quarter" idx="12"/>
          </p:nvPr>
        </p:nvSpPr>
        <p:spPr/>
        <p:txBody>
          <a:bodyPr/>
          <a:lstStyle/>
          <a:p>
            <a:fld id="{30642737-41E3-422E-8589-00A133C6C1A6}" type="slidenum">
              <a:rPr lang="en-US" smtClean="0"/>
              <a:pPr/>
              <a:t>28</a:t>
            </a:fld>
            <a:endParaRPr lang="en-US"/>
          </a:p>
        </p:txBody>
      </p:sp>
    </p:spTree>
    <p:extLst>
      <p:ext uri="{BB962C8B-B14F-4D97-AF65-F5344CB8AC3E}">
        <p14:creationId xmlns:p14="http://schemas.microsoft.com/office/powerpoint/2010/main" val="15764496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187624" y="188640"/>
            <a:ext cx="6919617"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400" b="1" dirty="0" smtClean="0">
                <a:solidFill>
                  <a:schemeClr val="bg1"/>
                </a:solidFill>
                <a:latin typeface="Cambria" panose="02040503050406030204" pitchFamily="18" charset="0"/>
              </a:rPr>
              <a:t>TOPLU İŞYERİ </a:t>
            </a:r>
            <a:r>
              <a:rPr lang="tr-TR" sz="2000" b="1" dirty="0" smtClean="0">
                <a:solidFill>
                  <a:schemeClr val="bg1"/>
                </a:solidFill>
                <a:latin typeface="Cambria" panose="02040503050406030204" pitchFamily="18" charset="0"/>
              </a:rPr>
              <a:t>Md. 19</a:t>
            </a:r>
            <a:endParaRPr lang="tr-TR" sz="2000" b="1" dirty="0">
              <a:ln w="12700">
                <a:solidFill>
                  <a:srgbClr val="C42F1A"/>
                </a:solidFill>
                <a:prstDash val="solid"/>
              </a:ln>
              <a:solidFill>
                <a:schemeClr val="bg1"/>
              </a:solidFill>
              <a:latin typeface="Cambria" pitchFamily="18" charset="0"/>
            </a:endParaRPr>
          </a:p>
        </p:txBody>
      </p:sp>
      <p:sp>
        <p:nvSpPr>
          <p:cNvPr id="5" name="Rectangle 10"/>
          <p:cNvSpPr/>
          <p:nvPr/>
        </p:nvSpPr>
        <p:spPr>
          <a:xfrm>
            <a:off x="179512" y="908720"/>
            <a:ext cx="8064896" cy="5112568"/>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just"/>
            <a:r>
              <a:rPr lang="tr-TR" sz="1600" dirty="0">
                <a:solidFill>
                  <a:srgbClr val="FF0000"/>
                </a:solidFill>
                <a:latin typeface="Cambria" panose="02040503050406030204" pitchFamily="18" charset="0"/>
              </a:rPr>
              <a:t>	</a:t>
            </a:r>
            <a:r>
              <a:rPr lang="tr-TR" dirty="0" smtClean="0">
                <a:latin typeface="Cambria" panose="02040503050406030204" pitchFamily="18" charset="0"/>
              </a:rPr>
              <a:t>Bir </a:t>
            </a:r>
            <a:r>
              <a:rPr lang="tr-TR" dirty="0">
                <a:latin typeface="Cambria" panose="02040503050406030204" pitchFamily="18" charset="0"/>
              </a:rPr>
              <a:t>yapı veya alan bütünlüğünde </a:t>
            </a:r>
            <a:r>
              <a:rPr lang="tr-TR" dirty="0">
                <a:solidFill>
                  <a:srgbClr val="FF0000"/>
                </a:solidFill>
                <a:latin typeface="Cambria" panose="02040503050406030204" pitchFamily="18" charset="0"/>
              </a:rPr>
              <a:t>en az on işletmenin </a:t>
            </a:r>
            <a:r>
              <a:rPr lang="tr-TR" dirty="0">
                <a:latin typeface="Cambria" panose="02040503050406030204" pitchFamily="18" charset="0"/>
              </a:rPr>
              <a:t>faaliyet göstereceği toplu işyerleri oluşturulabilir. Toplu işyerleri oluşturulurken, bu işyerlerinin çevreye ve trafiğe getireceği yükler ile ikamet amacıyla kullanılan yerlere uzaklığı ve ulaşım imkânları dikkate alınır. </a:t>
            </a:r>
            <a:endParaRPr lang="tr-TR" dirty="0" smtClean="0">
              <a:latin typeface="Cambria" panose="02040503050406030204" pitchFamily="18" charset="0"/>
            </a:endParaRPr>
          </a:p>
          <a:p>
            <a:pPr algn="just"/>
            <a:endParaRPr lang="tr-TR" dirty="0">
              <a:latin typeface="Cambria" panose="02040503050406030204" pitchFamily="18" charset="0"/>
            </a:endParaRPr>
          </a:p>
          <a:p>
            <a:pPr algn="just"/>
            <a:r>
              <a:rPr lang="tr-TR" dirty="0">
                <a:solidFill>
                  <a:srgbClr val="FF0000"/>
                </a:solidFill>
                <a:latin typeface="Cambria" panose="02040503050406030204" pitchFamily="18" charset="0"/>
              </a:rPr>
              <a:t>	</a:t>
            </a:r>
            <a:r>
              <a:rPr lang="tr-TR" dirty="0" smtClean="0">
                <a:latin typeface="Cambria" panose="02040503050406030204" pitchFamily="18" charset="0"/>
              </a:rPr>
              <a:t>Toplu </a:t>
            </a:r>
            <a:r>
              <a:rPr lang="tr-TR" dirty="0">
                <a:latin typeface="Cambria" panose="02040503050406030204" pitchFamily="18" charset="0"/>
              </a:rPr>
              <a:t>işyerleri aşağıdaki nitelikleri haiz olmalıdır</a:t>
            </a:r>
            <a:r>
              <a:rPr lang="tr-TR" dirty="0" smtClean="0">
                <a:latin typeface="Cambria" panose="02040503050406030204" pitchFamily="18" charset="0"/>
              </a:rPr>
              <a:t>:</a:t>
            </a:r>
          </a:p>
          <a:p>
            <a:pPr algn="just"/>
            <a:endParaRPr lang="tr-TR" dirty="0">
              <a:latin typeface="Cambria" panose="02040503050406030204" pitchFamily="18" charset="0"/>
            </a:endParaRPr>
          </a:p>
          <a:p>
            <a:pPr algn="just"/>
            <a:r>
              <a:rPr lang="tr-TR" dirty="0">
                <a:solidFill>
                  <a:srgbClr val="FF0000"/>
                </a:solidFill>
                <a:latin typeface="Cambria" panose="02040503050406030204" pitchFamily="18" charset="0"/>
              </a:rPr>
              <a:t>	</a:t>
            </a:r>
            <a:r>
              <a:rPr lang="tr-TR" dirty="0" smtClean="0">
                <a:latin typeface="Cambria" panose="02040503050406030204" pitchFamily="18" charset="0"/>
              </a:rPr>
              <a:t>Yönetim </a:t>
            </a:r>
            <a:r>
              <a:rPr lang="tr-TR" dirty="0">
                <a:latin typeface="Cambria" panose="02040503050406030204" pitchFamily="18" charset="0"/>
              </a:rPr>
              <a:t>odası, kadın ve erkekler için ayrı ayrı ibadet yeri, çalışanlar ve ziyaretçiler için beslenme ve dinlenme alanı ile yeterli sayıda tuvalet bulunması.</a:t>
            </a:r>
          </a:p>
          <a:p>
            <a:pPr algn="just"/>
            <a:endParaRPr lang="tr-TR" dirty="0" smtClean="0">
              <a:solidFill>
                <a:srgbClr val="FF0000"/>
              </a:solidFill>
              <a:latin typeface="Cambria" panose="02040503050406030204" pitchFamily="18" charset="0"/>
            </a:endParaRPr>
          </a:p>
          <a:p>
            <a:pPr algn="just"/>
            <a:r>
              <a:rPr lang="tr-TR" dirty="0">
                <a:solidFill>
                  <a:srgbClr val="FF0000"/>
                </a:solidFill>
                <a:latin typeface="Cambria" panose="02040503050406030204" pitchFamily="18" charset="0"/>
              </a:rPr>
              <a:t>	</a:t>
            </a:r>
            <a:r>
              <a:rPr lang="tr-TR" dirty="0" smtClean="0">
                <a:latin typeface="Cambria" panose="02040503050406030204" pitchFamily="18" charset="0"/>
              </a:rPr>
              <a:t>En </a:t>
            </a:r>
            <a:r>
              <a:rPr lang="tr-TR" dirty="0">
                <a:latin typeface="Cambria" panose="02040503050406030204" pitchFamily="18" charset="0"/>
              </a:rPr>
              <a:t>az otuz işletmenin bulunduğu veya toplam çalışan sayısı en az elli olan toplu işyerlerinde sağlık odası ve en az bir sağlık personeli bulunması. </a:t>
            </a:r>
          </a:p>
          <a:p>
            <a:pPr algn="just"/>
            <a:endParaRPr lang="tr-TR" dirty="0" smtClean="0">
              <a:solidFill>
                <a:srgbClr val="FF0000"/>
              </a:solidFill>
              <a:latin typeface="Cambria" panose="02040503050406030204" pitchFamily="18" charset="0"/>
            </a:endParaRPr>
          </a:p>
          <a:p>
            <a:pPr algn="just"/>
            <a:r>
              <a:rPr lang="tr-TR" dirty="0">
                <a:solidFill>
                  <a:srgbClr val="FF0000"/>
                </a:solidFill>
                <a:latin typeface="Cambria" panose="02040503050406030204" pitchFamily="18" charset="0"/>
              </a:rPr>
              <a:t>	</a:t>
            </a:r>
            <a:r>
              <a:rPr lang="tr-TR" dirty="0" smtClean="0">
                <a:latin typeface="Cambria" panose="02040503050406030204" pitchFamily="18" charset="0"/>
              </a:rPr>
              <a:t>Brüt </a:t>
            </a:r>
            <a:r>
              <a:rPr lang="tr-TR" dirty="0">
                <a:latin typeface="Cambria" panose="02040503050406030204" pitchFamily="18" charset="0"/>
              </a:rPr>
              <a:t>inşaat alanının en az dörtte biri oranında otoparka sahip olması. </a:t>
            </a:r>
            <a:endParaRPr lang="tr-TR" dirty="0" smtClean="0">
              <a:latin typeface="Cambria" panose="02040503050406030204" pitchFamily="18" charset="0"/>
            </a:endParaRPr>
          </a:p>
          <a:p>
            <a:pPr algn="just"/>
            <a:endParaRPr lang="tr-TR" dirty="0">
              <a:latin typeface="Cambria" panose="02040503050406030204" pitchFamily="18" charset="0"/>
            </a:endParaRPr>
          </a:p>
          <a:p>
            <a:pPr algn="just"/>
            <a:r>
              <a:rPr lang="tr-TR" dirty="0">
                <a:solidFill>
                  <a:srgbClr val="FF0000"/>
                </a:solidFill>
                <a:latin typeface="Cambria" panose="02040503050406030204" pitchFamily="18" charset="0"/>
              </a:rPr>
              <a:t>	</a:t>
            </a:r>
            <a:r>
              <a:rPr lang="tr-TR" dirty="0" smtClean="0">
                <a:latin typeface="Cambria" panose="02040503050406030204" pitchFamily="18" charset="0"/>
              </a:rPr>
              <a:t>Toplu </a:t>
            </a:r>
            <a:r>
              <a:rPr lang="tr-TR" dirty="0">
                <a:latin typeface="Cambria" panose="02040503050406030204" pitchFamily="18" charset="0"/>
              </a:rPr>
              <a:t>işyerlerindeki işletmeler 18 inci maddede öngörülen şartları haiz olmalıdır.</a:t>
            </a:r>
          </a:p>
        </p:txBody>
      </p:sp>
      <p:sp>
        <p:nvSpPr>
          <p:cNvPr id="8" name="Slayt Numarası Yer Tutucusu 7"/>
          <p:cNvSpPr>
            <a:spLocks noGrp="1"/>
          </p:cNvSpPr>
          <p:nvPr>
            <p:ph type="sldNum" sz="quarter" idx="12"/>
          </p:nvPr>
        </p:nvSpPr>
        <p:spPr/>
        <p:txBody>
          <a:bodyPr/>
          <a:lstStyle/>
          <a:p>
            <a:fld id="{30642737-41E3-422E-8589-00A133C6C1A6}" type="slidenum">
              <a:rPr lang="en-US" smtClean="0"/>
              <a:pPr/>
              <a:t>29</a:t>
            </a:fld>
            <a:endParaRPr lang="en-US"/>
          </a:p>
        </p:txBody>
      </p:sp>
    </p:spTree>
    <p:extLst>
      <p:ext uri="{BB962C8B-B14F-4D97-AF65-F5344CB8AC3E}">
        <p14:creationId xmlns:p14="http://schemas.microsoft.com/office/powerpoint/2010/main" val="7062741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Dikdörtgen 3"/>
          <p:cNvSpPr>
            <a:spLocks noChangeArrowheads="1"/>
          </p:cNvSpPr>
          <p:nvPr/>
        </p:nvSpPr>
        <p:spPr bwMode="auto">
          <a:xfrm>
            <a:off x="395536" y="1628800"/>
            <a:ext cx="8208912" cy="3554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marL="285750" indent="-285750" algn="just">
              <a:buFont typeface="Arial" panose="020B0604020202020204" pitchFamily="34" charset="0"/>
              <a:buChar char="•"/>
            </a:pPr>
            <a:r>
              <a:rPr lang="tr-TR" sz="2000" dirty="0" smtClean="0">
                <a:solidFill>
                  <a:prstClr val="black"/>
                </a:solidFill>
                <a:latin typeface="Cambria" panose="02040503050406030204" pitchFamily="18" charset="0"/>
              </a:rPr>
              <a:t>6585 </a:t>
            </a:r>
            <a:r>
              <a:rPr lang="tr-TR" sz="2000" dirty="0">
                <a:solidFill>
                  <a:prstClr val="black"/>
                </a:solidFill>
                <a:latin typeface="Cambria" panose="02040503050406030204" pitchFamily="18" charset="0"/>
              </a:rPr>
              <a:t>sayılı Perakende Ticaretin Düzenlenmesi Hakkında Kanuna dayanılarak hazırlanan </a:t>
            </a:r>
            <a:r>
              <a:rPr lang="tr-TR" sz="2000" b="1" dirty="0">
                <a:latin typeface="Cambria" panose="02040503050406030204" pitchFamily="18" charset="0"/>
              </a:rPr>
              <a:t>İkinci El Motorlu Kara Taşıtlarının Ticareti Hakkında Yönetmelik</a:t>
            </a:r>
            <a:r>
              <a:rPr lang="tr-TR" sz="2000" dirty="0">
                <a:latin typeface="Cambria" panose="02040503050406030204" pitchFamily="18" charset="0"/>
              </a:rPr>
              <a:t> </a:t>
            </a:r>
            <a:r>
              <a:rPr lang="tr-TR" sz="2000" b="1" dirty="0">
                <a:solidFill>
                  <a:srgbClr val="C00000"/>
                </a:solidFill>
                <a:latin typeface="Cambria" panose="02040503050406030204" pitchFamily="18" charset="0"/>
              </a:rPr>
              <a:t>13/02/2018</a:t>
            </a:r>
            <a:r>
              <a:rPr lang="tr-TR" sz="2000" dirty="0">
                <a:solidFill>
                  <a:prstClr val="black"/>
                </a:solidFill>
                <a:latin typeface="Cambria" panose="02040503050406030204" pitchFamily="18" charset="0"/>
              </a:rPr>
              <a:t> tarihli ve 30331 sayılı Resmî Gazetede </a:t>
            </a:r>
            <a:r>
              <a:rPr lang="tr-TR" sz="2000" dirty="0" smtClean="0">
                <a:solidFill>
                  <a:prstClr val="black"/>
                </a:solidFill>
                <a:latin typeface="Cambria" panose="02040503050406030204" pitchFamily="18" charset="0"/>
              </a:rPr>
              <a:t>yayımlanmıştır.</a:t>
            </a:r>
          </a:p>
          <a:p>
            <a:pPr marL="0" indent="0" algn="just">
              <a:buNone/>
            </a:pPr>
            <a:r>
              <a:rPr lang="tr-TR" sz="2000" dirty="0" smtClean="0">
                <a:solidFill>
                  <a:srgbClr val="FF0000"/>
                </a:solidFill>
                <a:latin typeface="Cambria" panose="02040503050406030204" pitchFamily="18" charset="0"/>
              </a:rPr>
              <a:t>	Bu mevzuatla; </a:t>
            </a:r>
          </a:p>
          <a:p>
            <a:pPr marL="285750" indent="-285750" algn="just">
              <a:buFont typeface="Arial" panose="020B0604020202020204" pitchFamily="34" charset="0"/>
              <a:buChar char="•"/>
            </a:pPr>
            <a:r>
              <a:rPr lang="tr-TR" sz="2000" dirty="0" smtClean="0">
                <a:latin typeface="Cambria" panose="02040503050406030204" pitchFamily="18" charset="0"/>
              </a:rPr>
              <a:t>ikinci </a:t>
            </a:r>
            <a:r>
              <a:rPr lang="tr-TR" sz="2000" dirty="0">
                <a:latin typeface="Cambria" panose="02040503050406030204" pitchFamily="18" charset="0"/>
              </a:rPr>
              <a:t>el motorlu kara taşıtı ticaretiyle iştigal eden </a:t>
            </a:r>
            <a:r>
              <a:rPr lang="tr-TR" sz="2000" dirty="0">
                <a:solidFill>
                  <a:srgbClr val="FF0000"/>
                </a:solidFill>
                <a:latin typeface="Cambria" panose="02040503050406030204" pitchFamily="18" charset="0"/>
              </a:rPr>
              <a:t>gerçek ve tüzel kişi tacirler </a:t>
            </a:r>
            <a:r>
              <a:rPr lang="tr-TR" sz="2000" dirty="0">
                <a:latin typeface="Cambria" panose="02040503050406030204" pitchFamily="18" charset="0"/>
              </a:rPr>
              <a:t>ile </a:t>
            </a:r>
            <a:r>
              <a:rPr lang="tr-TR" sz="2000" dirty="0">
                <a:solidFill>
                  <a:srgbClr val="FF0000"/>
                </a:solidFill>
                <a:latin typeface="Cambria" panose="02040503050406030204" pitchFamily="18" charset="0"/>
              </a:rPr>
              <a:t>esnaf ve sanatkârların </a:t>
            </a:r>
            <a:r>
              <a:rPr lang="tr-TR" sz="2000" dirty="0">
                <a:latin typeface="Cambria" panose="02040503050406030204" pitchFamily="18" charset="0"/>
              </a:rPr>
              <a:t>ikinci el motorlu kara taşıtı alım satım faaliyetlerini</a:t>
            </a:r>
            <a:r>
              <a:rPr lang="tr-TR" sz="2000" dirty="0" smtClean="0">
                <a:latin typeface="Cambria" panose="02040503050406030204" pitchFamily="18" charset="0"/>
              </a:rPr>
              <a:t>,</a:t>
            </a:r>
          </a:p>
          <a:p>
            <a:pPr marL="285750" indent="-285750" algn="just">
              <a:buFont typeface="Arial" panose="020B0604020202020204" pitchFamily="34" charset="0"/>
              <a:buChar char="•"/>
            </a:pPr>
            <a:r>
              <a:rPr lang="tr-TR" sz="2000" dirty="0" smtClean="0">
                <a:latin typeface="Cambria" panose="02040503050406030204" pitchFamily="18" charset="0"/>
              </a:rPr>
              <a:t> </a:t>
            </a:r>
            <a:r>
              <a:rPr lang="tr-TR" sz="2000" dirty="0">
                <a:latin typeface="Cambria" panose="02040503050406030204" pitchFamily="18" charset="0"/>
              </a:rPr>
              <a:t>Y</a:t>
            </a:r>
            <a:r>
              <a:rPr lang="tr-TR" sz="2000" dirty="0" smtClean="0">
                <a:latin typeface="Cambria" panose="02040503050406030204" pitchFamily="18" charset="0"/>
              </a:rPr>
              <a:t>etki </a:t>
            </a:r>
            <a:r>
              <a:rPr lang="tr-TR" sz="2000" dirty="0">
                <a:latin typeface="Cambria" panose="02040503050406030204" pitchFamily="18" charset="0"/>
              </a:rPr>
              <a:t>belgesinin verilmesi, yenilenmesi ve iptaline ilişkin usul ve esasları, </a:t>
            </a:r>
            <a:endParaRPr lang="tr-TR" sz="2000" dirty="0" smtClean="0">
              <a:latin typeface="Cambria" panose="02040503050406030204" pitchFamily="18" charset="0"/>
            </a:endParaRPr>
          </a:p>
        </p:txBody>
      </p:sp>
      <p:sp>
        <p:nvSpPr>
          <p:cNvPr id="4" name="1 Başlık"/>
          <p:cNvSpPr txBox="1">
            <a:spLocks/>
          </p:cNvSpPr>
          <p:nvPr/>
        </p:nvSpPr>
        <p:spPr>
          <a:xfrm>
            <a:off x="1547664" y="188640"/>
            <a:ext cx="6480720"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800" b="1" dirty="0" smtClean="0">
                <a:solidFill>
                  <a:schemeClr val="bg1"/>
                </a:solidFill>
                <a:latin typeface="Cambria" panose="02040503050406030204" pitchFamily="18" charset="0"/>
              </a:rPr>
              <a:t>DÜZENLEME İHTİYACI</a:t>
            </a:r>
            <a:endParaRPr lang="tr-TR" sz="2800" b="1" dirty="0">
              <a:ln w="12700">
                <a:solidFill>
                  <a:srgbClr val="C42F1A"/>
                </a:solidFill>
                <a:prstDash val="solid"/>
              </a:ln>
              <a:solidFill>
                <a:schemeClr val="bg1"/>
              </a:solidFill>
              <a:latin typeface="Cambria" pitchFamily="18" charset="0"/>
            </a:endParaRPr>
          </a:p>
        </p:txBody>
      </p:sp>
      <p:sp>
        <p:nvSpPr>
          <p:cNvPr id="6" name="Slayt Numarası Yer Tutucusu 5"/>
          <p:cNvSpPr>
            <a:spLocks noGrp="1"/>
          </p:cNvSpPr>
          <p:nvPr>
            <p:ph type="sldNum" sz="quarter" idx="12"/>
          </p:nvPr>
        </p:nvSpPr>
        <p:spPr/>
        <p:txBody>
          <a:bodyPr/>
          <a:lstStyle/>
          <a:p>
            <a:fld id="{30642737-41E3-422E-8589-00A133C6C1A6}" type="slidenum">
              <a:rPr lang="en-US" smtClean="0"/>
              <a:pPr/>
              <a:t>3</a:t>
            </a:fld>
            <a:endParaRPr lang="en-US"/>
          </a:p>
        </p:txBody>
      </p:sp>
    </p:spTree>
    <p:extLst>
      <p:ext uri="{BB962C8B-B14F-4D97-AF65-F5344CB8AC3E}">
        <p14:creationId xmlns:p14="http://schemas.microsoft.com/office/powerpoint/2010/main" val="29738519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259632" y="188640"/>
            <a:ext cx="6984776"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400" b="1" dirty="0" smtClean="0">
                <a:solidFill>
                  <a:schemeClr val="bg1"/>
                </a:solidFill>
                <a:latin typeface="Cambria" panose="02040503050406030204" pitchFamily="18" charset="0"/>
              </a:rPr>
              <a:t>İKİNCİ EL MOTORLU KARA TAŞIT PAZARI </a:t>
            </a:r>
            <a:r>
              <a:rPr lang="tr-TR" sz="2000" b="1" dirty="0" smtClean="0">
                <a:solidFill>
                  <a:schemeClr val="bg1"/>
                </a:solidFill>
                <a:latin typeface="Cambria" panose="02040503050406030204" pitchFamily="18" charset="0"/>
              </a:rPr>
              <a:t>Md. 20</a:t>
            </a:r>
            <a:endParaRPr lang="tr-TR" sz="2000" b="1" dirty="0">
              <a:ln w="12700">
                <a:solidFill>
                  <a:srgbClr val="C42F1A"/>
                </a:solidFill>
                <a:prstDash val="solid"/>
              </a:ln>
              <a:solidFill>
                <a:schemeClr val="bg1"/>
              </a:solidFill>
              <a:latin typeface="Cambria" pitchFamily="18" charset="0"/>
            </a:endParaRPr>
          </a:p>
        </p:txBody>
      </p:sp>
      <p:sp>
        <p:nvSpPr>
          <p:cNvPr id="5" name="Rectangle 10"/>
          <p:cNvSpPr/>
          <p:nvPr/>
        </p:nvSpPr>
        <p:spPr>
          <a:xfrm>
            <a:off x="611560" y="908720"/>
            <a:ext cx="7632848" cy="5256584"/>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just"/>
            <a:r>
              <a:rPr lang="tr-TR" sz="1900" dirty="0" smtClean="0">
                <a:solidFill>
                  <a:srgbClr val="FF0000"/>
                </a:solidFill>
                <a:latin typeface="Cambria" panose="02040503050406030204" pitchFamily="18" charset="0"/>
              </a:rPr>
              <a:t>1-</a:t>
            </a:r>
            <a:r>
              <a:rPr lang="tr-TR" sz="1900" dirty="0" smtClean="0">
                <a:latin typeface="Cambria" panose="02040503050406030204" pitchFamily="18" charset="0"/>
              </a:rPr>
              <a:t> İkinci </a:t>
            </a:r>
            <a:r>
              <a:rPr lang="tr-TR" sz="1900" dirty="0">
                <a:latin typeface="Cambria" panose="02040503050406030204" pitchFamily="18" charset="0"/>
              </a:rPr>
              <a:t>el motorlu kara taşıtı pazarları </a:t>
            </a:r>
            <a:r>
              <a:rPr lang="tr-TR" sz="1900" dirty="0">
                <a:solidFill>
                  <a:srgbClr val="FF0000"/>
                </a:solidFill>
                <a:latin typeface="Cambria" panose="02040503050406030204" pitchFamily="18" charset="0"/>
              </a:rPr>
              <a:t>belediyeler tarafından </a:t>
            </a:r>
            <a:r>
              <a:rPr lang="tr-TR" sz="1900" dirty="0">
                <a:latin typeface="Cambria" panose="02040503050406030204" pitchFamily="18" charset="0"/>
              </a:rPr>
              <a:t>kurulur ve </a:t>
            </a:r>
            <a:r>
              <a:rPr lang="tr-TR" sz="1900" dirty="0">
                <a:solidFill>
                  <a:srgbClr val="FF0000"/>
                </a:solidFill>
                <a:latin typeface="Cambria" panose="02040503050406030204" pitchFamily="18" charset="0"/>
              </a:rPr>
              <a:t>işletilir</a:t>
            </a:r>
            <a:r>
              <a:rPr lang="tr-TR" sz="1900" dirty="0">
                <a:latin typeface="Cambria" panose="02040503050406030204" pitchFamily="18" charset="0"/>
              </a:rPr>
              <a:t>. Belediyeler bu yerlerin kurulması ve işletilmesi yetkisini kamu kurumu niteliğindeki meslek kuruluşlarına veya özel hukuk tüzel kişilerine devredebilir</a:t>
            </a:r>
            <a:r>
              <a:rPr lang="tr-TR" sz="1900" dirty="0" smtClean="0">
                <a:latin typeface="Cambria" panose="02040503050406030204" pitchFamily="18" charset="0"/>
              </a:rPr>
              <a:t>.</a:t>
            </a:r>
          </a:p>
          <a:p>
            <a:pPr algn="just"/>
            <a:endParaRPr lang="tr-TR" sz="1900" dirty="0">
              <a:latin typeface="Cambria" panose="02040503050406030204" pitchFamily="18" charset="0"/>
            </a:endParaRPr>
          </a:p>
          <a:p>
            <a:pPr algn="just"/>
            <a:r>
              <a:rPr lang="tr-TR" sz="1900" dirty="0" smtClean="0">
                <a:solidFill>
                  <a:srgbClr val="FF0000"/>
                </a:solidFill>
                <a:latin typeface="Cambria" panose="02040503050406030204" pitchFamily="18" charset="0"/>
              </a:rPr>
              <a:t>2-</a:t>
            </a:r>
            <a:r>
              <a:rPr lang="tr-TR" sz="1900" dirty="0" smtClean="0">
                <a:latin typeface="Cambria" panose="02040503050406030204" pitchFamily="18" charset="0"/>
              </a:rPr>
              <a:t> İkinci </a:t>
            </a:r>
            <a:r>
              <a:rPr lang="tr-TR" sz="1900" dirty="0">
                <a:latin typeface="Cambria" panose="02040503050406030204" pitchFamily="18" charset="0"/>
              </a:rPr>
              <a:t>el motorlu kara taşıtı pazarları aşağıdaki nitelikleri haiz olmalıdır: </a:t>
            </a:r>
            <a:endParaRPr lang="tr-TR" sz="1900" dirty="0" smtClean="0">
              <a:latin typeface="Cambria" panose="02040503050406030204" pitchFamily="18" charset="0"/>
            </a:endParaRPr>
          </a:p>
          <a:p>
            <a:pPr algn="just"/>
            <a:endParaRPr lang="tr-TR" sz="1900" dirty="0">
              <a:latin typeface="Cambria" panose="02040503050406030204" pitchFamily="18" charset="0"/>
            </a:endParaRPr>
          </a:p>
          <a:p>
            <a:pPr algn="just"/>
            <a:r>
              <a:rPr lang="tr-TR" sz="1900" dirty="0" smtClean="0">
                <a:latin typeface="Cambria" panose="02040503050406030204" pitchFamily="18" charset="0"/>
              </a:rPr>
              <a:t>	Çevreye </a:t>
            </a:r>
            <a:r>
              <a:rPr lang="tr-TR" sz="1900" dirty="0">
                <a:latin typeface="Cambria" panose="02040503050406030204" pitchFamily="18" charset="0"/>
              </a:rPr>
              <a:t>ve trafiğe yük getirmeyen, ikamet amacıyla </a:t>
            </a:r>
            <a:r>
              <a:rPr lang="tr-TR" sz="1900" dirty="0" smtClean="0">
                <a:latin typeface="Cambria" panose="02040503050406030204" pitchFamily="18" charset="0"/>
              </a:rPr>
              <a:t>kullanılan</a:t>
            </a:r>
          </a:p>
          <a:p>
            <a:pPr algn="just"/>
            <a:r>
              <a:rPr lang="tr-TR" sz="1900" dirty="0" smtClean="0">
                <a:latin typeface="Cambria" panose="02040503050406030204" pitchFamily="18" charset="0"/>
              </a:rPr>
              <a:t>yerlere uzaklığı </a:t>
            </a:r>
            <a:r>
              <a:rPr lang="tr-TR" sz="1900" dirty="0">
                <a:latin typeface="Cambria" panose="02040503050406030204" pitchFamily="18" charset="0"/>
              </a:rPr>
              <a:t>yeterli olan ve uygun ulaşım imkânı bulunan alanlarda kurulması. </a:t>
            </a:r>
            <a:endParaRPr lang="tr-TR" sz="1900" dirty="0" smtClean="0">
              <a:latin typeface="Cambria" panose="02040503050406030204" pitchFamily="18" charset="0"/>
            </a:endParaRPr>
          </a:p>
          <a:p>
            <a:pPr marL="342900" indent="-342900" algn="just">
              <a:buAutoNum type="alphaLcParenR"/>
            </a:pPr>
            <a:endParaRPr lang="tr-TR" sz="1900" dirty="0">
              <a:latin typeface="Cambria" panose="02040503050406030204" pitchFamily="18" charset="0"/>
            </a:endParaRPr>
          </a:p>
          <a:p>
            <a:pPr algn="just"/>
            <a:r>
              <a:rPr lang="tr-TR" sz="1900" dirty="0">
                <a:solidFill>
                  <a:srgbClr val="FF0000"/>
                </a:solidFill>
                <a:latin typeface="Cambria" panose="02040503050406030204" pitchFamily="18" charset="0"/>
              </a:rPr>
              <a:t>	</a:t>
            </a:r>
            <a:r>
              <a:rPr lang="tr-TR" sz="1900" dirty="0" smtClean="0">
                <a:latin typeface="Cambria" panose="02040503050406030204" pitchFamily="18" charset="0"/>
              </a:rPr>
              <a:t>Nüfusu </a:t>
            </a:r>
            <a:r>
              <a:rPr lang="tr-TR" sz="1900" dirty="0">
                <a:solidFill>
                  <a:srgbClr val="FF0000"/>
                </a:solidFill>
                <a:latin typeface="Cambria" panose="02040503050406030204" pitchFamily="18" charset="0"/>
              </a:rPr>
              <a:t>on binden az </a:t>
            </a:r>
            <a:r>
              <a:rPr lang="tr-TR" sz="1900" dirty="0">
                <a:latin typeface="Cambria" panose="02040503050406030204" pitchFamily="18" charset="0"/>
              </a:rPr>
              <a:t>olan yerleşim yerlerinde </a:t>
            </a:r>
            <a:r>
              <a:rPr lang="tr-TR" sz="1900" dirty="0">
                <a:solidFill>
                  <a:srgbClr val="FF0000"/>
                </a:solidFill>
                <a:latin typeface="Cambria" panose="02040503050406030204" pitchFamily="18" charset="0"/>
              </a:rPr>
              <a:t>en az beş bin </a:t>
            </a:r>
            <a:r>
              <a:rPr lang="tr-TR" sz="1900" dirty="0">
                <a:latin typeface="Cambria" panose="02040503050406030204" pitchFamily="18" charset="0"/>
              </a:rPr>
              <a:t>metrekare, </a:t>
            </a:r>
            <a:r>
              <a:rPr lang="tr-TR" sz="1900" dirty="0">
                <a:solidFill>
                  <a:srgbClr val="FF0000"/>
                </a:solidFill>
                <a:latin typeface="Cambria" panose="02040503050406030204" pitchFamily="18" charset="0"/>
              </a:rPr>
              <a:t>on binden fazla</a:t>
            </a:r>
            <a:r>
              <a:rPr lang="tr-TR" sz="1900" dirty="0">
                <a:latin typeface="Cambria" panose="02040503050406030204" pitchFamily="18" charset="0"/>
              </a:rPr>
              <a:t> olan yerleşim yerlerinde </a:t>
            </a:r>
            <a:r>
              <a:rPr lang="tr-TR" sz="1900" dirty="0">
                <a:solidFill>
                  <a:srgbClr val="FF0000"/>
                </a:solidFill>
                <a:latin typeface="Cambria" panose="02040503050406030204" pitchFamily="18" charset="0"/>
              </a:rPr>
              <a:t>en az on bin metrekare </a:t>
            </a:r>
            <a:r>
              <a:rPr lang="tr-TR" sz="1900" dirty="0">
                <a:latin typeface="Cambria" panose="02040503050406030204" pitchFamily="18" charset="0"/>
              </a:rPr>
              <a:t>büyüklüğünde olması</a:t>
            </a:r>
            <a:r>
              <a:rPr lang="tr-TR" sz="1900" dirty="0" smtClean="0">
                <a:latin typeface="Cambria" panose="02040503050406030204" pitchFamily="18" charset="0"/>
              </a:rPr>
              <a:t>.</a:t>
            </a:r>
          </a:p>
        </p:txBody>
      </p:sp>
      <p:sp>
        <p:nvSpPr>
          <p:cNvPr id="6" name="Dikdörtgen 5"/>
          <p:cNvSpPr/>
          <p:nvPr/>
        </p:nvSpPr>
        <p:spPr>
          <a:xfrm>
            <a:off x="1181848" y="1362913"/>
            <a:ext cx="6967584" cy="369332"/>
          </a:xfrm>
          <a:prstGeom prst="rect">
            <a:avLst/>
          </a:prstGeom>
        </p:spPr>
        <p:txBody>
          <a:bodyPr wrap="square">
            <a:spAutoFit/>
          </a:bodyPr>
          <a:lstStyle/>
          <a:p>
            <a:r>
              <a:rPr lang="tr-TR" dirty="0" smtClean="0">
                <a:solidFill>
                  <a:srgbClr val="1C283D"/>
                </a:solidFill>
                <a:latin typeface="Cambria" charset="0"/>
                <a:ea typeface="Cambria" charset="0"/>
                <a:cs typeface="Cambria" charset="0"/>
              </a:rPr>
              <a:t>    </a:t>
            </a:r>
            <a:endParaRPr lang="tr-TR" dirty="0" smtClean="0">
              <a:solidFill>
                <a:prstClr val="black"/>
              </a:solidFill>
              <a:latin typeface="Cambria" panose="02040503050406030204" pitchFamily="18" charset="0"/>
            </a:endParaRPr>
          </a:p>
        </p:txBody>
      </p:sp>
      <p:sp>
        <p:nvSpPr>
          <p:cNvPr id="8" name="Slayt Numarası Yer Tutucusu 7"/>
          <p:cNvSpPr>
            <a:spLocks noGrp="1"/>
          </p:cNvSpPr>
          <p:nvPr>
            <p:ph type="sldNum" sz="quarter" idx="12"/>
          </p:nvPr>
        </p:nvSpPr>
        <p:spPr/>
        <p:txBody>
          <a:bodyPr/>
          <a:lstStyle/>
          <a:p>
            <a:fld id="{30642737-41E3-422E-8589-00A133C6C1A6}" type="slidenum">
              <a:rPr lang="en-US" smtClean="0"/>
              <a:pPr/>
              <a:t>30</a:t>
            </a:fld>
            <a:endParaRPr lang="en-US"/>
          </a:p>
        </p:txBody>
      </p:sp>
    </p:spTree>
    <p:extLst>
      <p:ext uri="{BB962C8B-B14F-4D97-AF65-F5344CB8AC3E}">
        <p14:creationId xmlns:p14="http://schemas.microsoft.com/office/powerpoint/2010/main" val="31426084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040183" y="188640"/>
            <a:ext cx="7204225"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800" b="1" dirty="0" smtClean="0">
                <a:solidFill>
                  <a:schemeClr val="bg1"/>
                </a:solidFill>
                <a:latin typeface="Cambria" panose="02040503050406030204" pitchFamily="18" charset="0"/>
              </a:rPr>
              <a:t>NOTERLERİN YÜKÜMLÜLÜKLERİ </a:t>
            </a:r>
            <a:r>
              <a:rPr lang="tr-TR" sz="2000" b="1" dirty="0" smtClean="0">
                <a:solidFill>
                  <a:schemeClr val="bg1"/>
                </a:solidFill>
                <a:latin typeface="Cambria" panose="02040503050406030204" pitchFamily="18" charset="0"/>
              </a:rPr>
              <a:t>Md. 21</a:t>
            </a:r>
            <a:endParaRPr lang="tr-TR" sz="2000" b="1" dirty="0">
              <a:ln w="12700">
                <a:solidFill>
                  <a:srgbClr val="C42F1A"/>
                </a:solidFill>
                <a:prstDash val="solid"/>
              </a:ln>
              <a:solidFill>
                <a:schemeClr val="bg1"/>
              </a:solidFill>
              <a:latin typeface="Cambria" pitchFamily="18" charset="0"/>
            </a:endParaRPr>
          </a:p>
        </p:txBody>
      </p:sp>
      <p:sp>
        <p:nvSpPr>
          <p:cNvPr id="5" name="Rectangle 10"/>
          <p:cNvSpPr/>
          <p:nvPr/>
        </p:nvSpPr>
        <p:spPr>
          <a:xfrm>
            <a:off x="755577" y="1556792"/>
            <a:ext cx="7488832" cy="4536504"/>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just"/>
            <a:r>
              <a:rPr lang="tr-TR" sz="1700" dirty="0">
                <a:solidFill>
                  <a:srgbClr val="FF0000"/>
                </a:solidFill>
                <a:latin typeface="Cambria" panose="02040503050406030204" pitchFamily="18" charset="0"/>
              </a:rPr>
              <a:t>	</a:t>
            </a:r>
            <a:r>
              <a:rPr lang="tr-TR" sz="1700" dirty="0" smtClean="0">
                <a:latin typeface="Cambria" panose="02040503050406030204" pitchFamily="18" charset="0"/>
              </a:rPr>
              <a:t>İkinci </a:t>
            </a:r>
            <a:r>
              <a:rPr lang="tr-TR" sz="1700" dirty="0">
                <a:latin typeface="Cambria" panose="02040503050406030204" pitchFamily="18" charset="0"/>
              </a:rPr>
              <a:t>el motorlu kara taşıtı ticaretiyle iştigal eden işletme adına tescilli taşıtların satışı ile bu işletme aracılığıyla yapılan ikinci el motorlu kara taşıtı satışlarında, </a:t>
            </a:r>
            <a:endParaRPr lang="tr-TR" sz="1700" dirty="0" smtClean="0">
              <a:latin typeface="Cambria" panose="02040503050406030204" pitchFamily="18" charset="0"/>
            </a:endParaRPr>
          </a:p>
          <a:p>
            <a:pPr algn="just"/>
            <a:r>
              <a:rPr lang="tr-TR" sz="1700" dirty="0">
                <a:latin typeface="Cambria" panose="02040503050406030204" pitchFamily="18" charset="0"/>
              </a:rPr>
              <a:t>	</a:t>
            </a:r>
            <a:endParaRPr lang="tr-TR" sz="1700" dirty="0" smtClean="0">
              <a:latin typeface="Cambria" panose="02040503050406030204" pitchFamily="18" charset="0"/>
            </a:endParaRPr>
          </a:p>
          <a:p>
            <a:pPr algn="just"/>
            <a:r>
              <a:rPr lang="tr-TR" sz="1700" dirty="0">
                <a:solidFill>
                  <a:srgbClr val="FF0000"/>
                </a:solidFill>
                <a:latin typeface="Cambria" panose="02040503050406030204" pitchFamily="18" charset="0"/>
              </a:rPr>
              <a:t>	</a:t>
            </a:r>
            <a:r>
              <a:rPr lang="tr-TR" sz="1700" dirty="0" smtClean="0">
                <a:solidFill>
                  <a:srgbClr val="FF0000"/>
                </a:solidFill>
                <a:latin typeface="Cambria" panose="02040503050406030204" pitchFamily="18" charset="0"/>
              </a:rPr>
              <a:t>a) </a:t>
            </a:r>
            <a:r>
              <a:rPr lang="tr-TR" sz="1700" dirty="0" smtClean="0">
                <a:latin typeface="Cambria" panose="02040503050406030204" pitchFamily="18" charset="0"/>
              </a:rPr>
              <a:t>işletmenin </a:t>
            </a:r>
            <a:r>
              <a:rPr lang="tr-TR" sz="1700" dirty="0">
                <a:latin typeface="Cambria" panose="02040503050406030204" pitchFamily="18" charset="0"/>
              </a:rPr>
              <a:t>yetki belgesine sahip olduğunun doğrulamasını İkinci El Motorlu Kara Taşıtı Ticareti Bilgi Sisteminden yapmak, devir işlemini gerçekleştirecek kişinin yetkili olduğunu gösteren belgeyi istemek ve yetki belgesi numarasına satış sözleşmesinde yer vermek.</a:t>
            </a:r>
          </a:p>
          <a:p>
            <a:pPr algn="just"/>
            <a:endParaRPr lang="tr-TR" sz="1700" dirty="0" smtClean="0">
              <a:solidFill>
                <a:srgbClr val="FF0000"/>
              </a:solidFill>
              <a:latin typeface="Cambria" panose="02040503050406030204" pitchFamily="18" charset="0"/>
            </a:endParaRPr>
          </a:p>
          <a:p>
            <a:pPr algn="just"/>
            <a:r>
              <a:rPr lang="tr-TR" sz="1700" dirty="0" smtClean="0">
                <a:solidFill>
                  <a:srgbClr val="FF0000"/>
                </a:solidFill>
                <a:latin typeface="Cambria" panose="02040503050406030204" pitchFamily="18" charset="0"/>
              </a:rPr>
              <a:t>	b) </a:t>
            </a:r>
            <a:r>
              <a:rPr lang="tr-TR" sz="1700" dirty="0" smtClean="0">
                <a:latin typeface="Cambria" panose="02040503050406030204" pitchFamily="18" charset="0"/>
              </a:rPr>
              <a:t>Satışa </a:t>
            </a:r>
            <a:r>
              <a:rPr lang="tr-TR" sz="1700" dirty="0">
                <a:latin typeface="Cambria" panose="02040503050406030204" pitchFamily="18" charset="0"/>
              </a:rPr>
              <a:t>konu ikinci el otomobil ve arazi taşıtı için düzenlenmiş ekspertiz raporunun tarih ve sayısına, ekspertiz raporunda belirtilen kilometre bilgisine ve ekspertiz raporunu düzenleyen işletmeye ilişkin İkinci El Otomobil ve  Arazi Taşıtı Ticareti Bilgi Sisteminde yer alan TSE hizmet yeterlilik belgesi numarasına satış sözleşmesinde yer vermek.</a:t>
            </a:r>
          </a:p>
        </p:txBody>
      </p:sp>
      <p:sp>
        <p:nvSpPr>
          <p:cNvPr id="6" name="Dikdörtgen 5"/>
          <p:cNvSpPr/>
          <p:nvPr/>
        </p:nvSpPr>
        <p:spPr>
          <a:xfrm>
            <a:off x="954838" y="1563080"/>
            <a:ext cx="7289569" cy="369332"/>
          </a:xfrm>
          <a:prstGeom prst="rect">
            <a:avLst/>
          </a:prstGeom>
        </p:spPr>
        <p:txBody>
          <a:bodyPr wrap="square">
            <a:spAutoFit/>
          </a:bodyPr>
          <a:lstStyle/>
          <a:p>
            <a:r>
              <a:rPr lang="tr-TR" dirty="0" smtClean="0">
                <a:solidFill>
                  <a:srgbClr val="1C283D"/>
                </a:solidFill>
                <a:latin typeface="Cambria" charset="0"/>
                <a:ea typeface="Cambria" charset="0"/>
                <a:cs typeface="Cambria" charset="0"/>
              </a:rPr>
              <a:t>    </a:t>
            </a:r>
            <a:endParaRPr lang="tr-TR" dirty="0" smtClean="0">
              <a:solidFill>
                <a:prstClr val="black"/>
              </a:solidFill>
              <a:latin typeface="Cambria" panose="02040503050406030204" pitchFamily="18" charset="0"/>
            </a:endParaRPr>
          </a:p>
        </p:txBody>
      </p:sp>
      <p:sp>
        <p:nvSpPr>
          <p:cNvPr id="8" name="Slayt Numarası Yer Tutucusu 7"/>
          <p:cNvSpPr>
            <a:spLocks noGrp="1"/>
          </p:cNvSpPr>
          <p:nvPr>
            <p:ph type="sldNum" sz="quarter" idx="12"/>
          </p:nvPr>
        </p:nvSpPr>
        <p:spPr/>
        <p:txBody>
          <a:bodyPr/>
          <a:lstStyle/>
          <a:p>
            <a:fld id="{30642737-41E3-422E-8589-00A133C6C1A6}" type="slidenum">
              <a:rPr lang="en-US" smtClean="0"/>
              <a:pPr/>
              <a:t>31</a:t>
            </a:fld>
            <a:endParaRPr lang="en-US"/>
          </a:p>
        </p:txBody>
      </p:sp>
    </p:spTree>
    <p:extLst>
      <p:ext uri="{BB962C8B-B14F-4D97-AF65-F5344CB8AC3E}">
        <p14:creationId xmlns:p14="http://schemas.microsoft.com/office/powerpoint/2010/main" val="42190783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262567" y="188640"/>
            <a:ext cx="6919617"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800" b="1" dirty="0" smtClean="0">
                <a:solidFill>
                  <a:schemeClr val="bg1"/>
                </a:solidFill>
                <a:latin typeface="Cambria" panose="02040503050406030204" pitchFamily="18" charset="0"/>
              </a:rPr>
              <a:t>RUHSATLANDIRMA </a:t>
            </a:r>
            <a:r>
              <a:rPr lang="tr-TR" sz="2000" b="1" dirty="0" smtClean="0">
                <a:solidFill>
                  <a:schemeClr val="bg1"/>
                </a:solidFill>
                <a:latin typeface="Cambria" panose="02040503050406030204" pitchFamily="18" charset="0"/>
              </a:rPr>
              <a:t>Md. 22</a:t>
            </a:r>
            <a:endParaRPr lang="tr-TR" sz="2000" b="1" dirty="0">
              <a:ln w="12700">
                <a:solidFill>
                  <a:srgbClr val="C42F1A"/>
                </a:solidFill>
                <a:prstDash val="solid"/>
              </a:ln>
              <a:solidFill>
                <a:schemeClr val="bg1"/>
              </a:solidFill>
              <a:latin typeface="Cambria" pitchFamily="18" charset="0"/>
            </a:endParaRPr>
          </a:p>
        </p:txBody>
      </p:sp>
      <p:sp>
        <p:nvSpPr>
          <p:cNvPr id="5" name="Rectangle 10"/>
          <p:cNvSpPr/>
          <p:nvPr/>
        </p:nvSpPr>
        <p:spPr>
          <a:xfrm>
            <a:off x="1262568" y="1428596"/>
            <a:ext cx="6919617" cy="4296468"/>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just"/>
            <a:r>
              <a:rPr lang="tr-TR" dirty="0" smtClean="0">
                <a:solidFill>
                  <a:srgbClr val="FF0000"/>
                </a:solidFill>
                <a:latin typeface="Cambria" panose="02040503050406030204" pitchFamily="18" charset="0"/>
              </a:rPr>
              <a:t>1- </a:t>
            </a:r>
            <a:r>
              <a:rPr lang="tr-TR" dirty="0" smtClean="0">
                <a:latin typeface="Cambria" panose="02040503050406030204" pitchFamily="18" charset="0"/>
              </a:rPr>
              <a:t>İkinci </a:t>
            </a:r>
            <a:r>
              <a:rPr lang="tr-TR" dirty="0">
                <a:latin typeface="Cambria" panose="02040503050406030204" pitchFamily="18" charset="0"/>
              </a:rPr>
              <a:t>el motorlu kara taşıtı ticareti yapılacak işletmenin yetki belgesine </a:t>
            </a:r>
            <a:r>
              <a:rPr lang="tr-TR" dirty="0" smtClean="0">
                <a:latin typeface="Cambria" panose="02040503050406030204" pitchFamily="18" charset="0"/>
              </a:rPr>
              <a:t>sahip olup </a:t>
            </a:r>
            <a:r>
              <a:rPr lang="tr-TR" dirty="0">
                <a:latin typeface="Cambria" panose="02040503050406030204" pitchFamily="18" charset="0"/>
              </a:rPr>
              <a:t>olmadığı işyeri açma ve çalışma ruhsatı verilmeden önce yetkili idareler tarafından kontrol edilir ve </a:t>
            </a:r>
            <a:r>
              <a:rPr lang="tr-TR" dirty="0">
                <a:solidFill>
                  <a:srgbClr val="FF0000"/>
                </a:solidFill>
                <a:latin typeface="Cambria" panose="02040503050406030204" pitchFamily="18" charset="0"/>
              </a:rPr>
              <a:t>yetki belgesi olmayan </a:t>
            </a:r>
            <a:r>
              <a:rPr lang="tr-TR" dirty="0">
                <a:latin typeface="Cambria" panose="02040503050406030204" pitchFamily="18" charset="0"/>
              </a:rPr>
              <a:t>işletmelere </a:t>
            </a:r>
            <a:r>
              <a:rPr lang="tr-TR" dirty="0">
                <a:solidFill>
                  <a:srgbClr val="FF0000"/>
                </a:solidFill>
                <a:latin typeface="Cambria" panose="02040503050406030204" pitchFamily="18" charset="0"/>
              </a:rPr>
              <a:t>ruhsat verilemez</a:t>
            </a:r>
            <a:r>
              <a:rPr lang="tr-TR" dirty="0">
                <a:latin typeface="Cambria" panose="02040503050406030204" pitchFamily="18" charset="0"/>
              </a:rPr>
              <a:t>. </a:t>
            </a:r>
            <a:endParaRPr lang="tr-TR" dirty="0" smtClean="0">
              <a:latin typeface="Cambria" panose="02040503050406030204" pitchFamily="18" charset="0"/>
            </a:endParaRPr>
          </a:p>
          <a:p>
            <a:pPr algn="just"/>
            <a:endParaRPr lang="tr-TR" dirty="0">
              <a:latin typeface="Cambria" panose="02040503050406030204" pitchFamily="18" charset="0"/>
            </a:endParaRPr>
          </a:p>
          <a:p>
            <a:pPr algn="just"/>
            <a:r>
              <a:rPr lang="tr-TR" dirty="0" smtClean="0">
                <a:solidFill>
                  <a:srgbClr val="FF0000"/>
                </a:solidFill>
                <a:latin typeface="Cambria" panose="02040503050406030204" pitchFamily="18" charset="0"/>
              </a:rPr>
              <a:t>2- </a:t>
            </a:r>
            <a:r>
              <a:rPr lang="tr-TR" dirty="0" smtClean="0">
                <a:latin typeface="Cambria" panose="02040503050406030204" pitchFamily="18" charset="0"/>
              </a:rPr>
              <a:t> </a:t>
            </a:r>
            <a:r>
              <a:rPr lang="tr-TR" dirty="0">
                <a:solidFill>
                  <a:srgbClr val="FF0000"/>
                </a:solidFill>
                <a:latin typeface="Cambria" panose="02040503050406030204" pitchFamily="18" charset="0"/>
              </a:rPr>
              <a:t>Toplu işyeri projelerinin </a:t>
            </a:r>
            <a:r>
              <a:rPr lang="tr-TR" dirty="0">
                <a:latin typeface="Cambria" panose="02040503050406030204" pitchFamily="18" charset="0"/>
              </a:rPr>
              <a:t>19 uncu </a:t>
            </a:r>
            <a:r>
              <a:rPr lang="tr-TR" dirty="0" smtClean="0">
                <a:latin typeface="Cambria" panose="02040503050406030204" pitchFamily="18" charset="0"/>
              </a:rPr>
              <a:t>(Toplu işyeri) maddede </a:t>
            </a:r>
            <a:r>
              <a:rPr lang="tr-TR" dirty="0">
                <a:latin typeface="Cambria" panose="02040503050406030204" pitchFamily="18" charset="0"/>
              </a:rPr>
              <a:t>belirtilen fiziksel şartları haiz olup olmadığı yapı ruhsatı verilmeden önce yetkili idareler tarafından kontrol edilir ve bu </a:t>
            </a:r>
            <a:r>
              <a:rPr lang="tr-TR" dirty="0">
                <a:solidFill>
                  <a:srgbClr val="FF0000"/>
                </a:solidFill>
                <a:latin typeface="Cambria" panose="02040503050406030204" pitchFamily="18" charset="0"/>
              </a:rPr>
              <a:t>şartları taşımayan </a:t>
            </a:r>
            <a:r>
              <a:rPr lang="tr-TR" dirty="0">
                <a:latin typeface="Cambria" panose="02040503050406030204" pitchFamily="18" charset="0"/>
              </a:rPr>
              <a:t>işyerlerine </a:t>
            </a:r>
            <a:r>
              <a:rPr lang="tr-TR" dirty="0">
                <a:solidFill>
                  <a:srgbClr val="FF0000"/>
                </a:solidFill>
                <a:latin typeface="Cambria" panose="02040503050406030204" pitchFamily="18" charset="0"/>
              </a:rPr>
              <a:t>ruhsat </a:t>
            </a:r>
            <a:r>
              <a:rPr lang="tr-TR" dirty="0">
                <a:latin typeface="Cambria" panose="02040503050406030204" pitchFamily="18" charset="0"/>
              </a:rPr>
              <a:t>verilemez</a:t>
            </a:r>
            <a:r>
              <a:rPr lang="tr-TR" dirty="0" smtClean="0">
                <a:latin typeface="Cambria" panose="02040503050406030204" pitchFamily="18" charset="0"/>
              </a:rPr>
              <a:t>.</a:t>
            </a:r>
          </a:p>
          <a:p>
            <a:pPr algn="just"/>
            <a:endParaRPr lang="tr-TR" dirty="0">
              <a:latin typeface="Cambria" panose="02040503050406030204" pitchFamily="18" charset="0"/>
            </a:endParaRPr>
          </a:p>
          <a:p>
            <a:pPr algn="just"/>
            <a:r>
              <a:rPr lang="tr-TR" dirty="0" smtClean="0">
                <a:solidFill>
                  <a:srgbClr val="FF0000"/>
                </a:solidFill>
                <a:latin typeface="Cambria" panose="02040503050406030204" pitchFamily="18" charset="0"/>
              </a:rPr>
              <a:t>3-</a:t>
            </a:r>
            <a:r>
              <a:rPr lang="tr-TR" dirty="0" smtClean="0">
                <a:latin typeface="Cambria" panose="02040503050406030204" pitchFamily="18" charset="0"/>
              </a:rPr>
              <a:t> 9 </a:t>
            </a:r>
            <a:r>
              <a:rPr lang="tr-TR" dirty="0">
                <a:latin typeface="Cambria" panose="02040503050406030204" pitchFamily="18" charset="0"/>
              </a:rPr>
              <a:t>uncu </a:t>
            </a:r>
            <a:r>
              <a:rPr lang="tr-TR" dirty="0" smtClean="0">
                <a:latin typeface="Cambria" panose="02040503050406030204" pitchFamily="18" charset="0"/>
              </a:rPr>
              <a:t>(Yetki </a:t>
            </a:r>
            <a:r>
              <a:rPr lang="tr-TR" dirty="0">
                <a:latin typeface="Cambria" panose="02040503050406030204" pitchFamily="18" charset="0"/>
              </a:rPr>
              <a:t>b</a:t>
            </a:r>
            <a:r>
              <a:rPr lang="tr-TR" dirty="0" smtClean="0">
                <a:latin typeface="Cambria" panose="02040503050406030204" pitchFamily="18" charset="0"/>
              </a:rPr>
              <a:t>elgesinin iptali) maddenin </a:t>
            </a:r>
            <a:r>
              <a:rPr lang="tr-TR" dirty="0">
                <a:latin typeface="Cambria" panose="02040503050406030204" pitchFamily="18" charset="0"/>
              </a:rPr>
              <a:t>ikinci fıkrası uyarınca yapılan bildirim üzerine işletmeye ait işyeri açma ve </a:t>
            </a:r>
            <a:r>
              <a:rPr lang="tr-TR" dirty="0">
                <a:solidFill>
                  <a:srgbClr val="FF0000"/>
                </a:solidFill>
                <a:latin typeface="Cambria" panose="02040503050406030204" pitchFamily="18" charset="0"/>
              </a:rPr>
              <a:t>çalışma ruhsatı </a:t>
            </a:r>
            <a:r>
              <a:rPr lang="tr-TR" dirty="0">
                <a:latin typeface="Cambria" panose="02040503050406030204" pitchFamily="18" charset="0"/>
              </a:rPr>
              <a:t>derhal </a:t>
            </a:r>
            <a:r>
              <a:rPr lang="tr-TR" dirty="0">
                <a:solidFill>
                  <a:srgbClr val="FF0000"/>
                </a:solidFill>
                <a:latin typeface="Cambria" panose="02040503050406030204" pitchFamily="18" charset="0"/>
              </a:rPr>
              <a:t>iptal </a:t>
            </a:r>
            <a:r>
              <a:rPr lang="tr-TR" dirty="0">
                <a:latin typeface="Cambria" panose="02040503050406030204" pitchFamily="18" charset="0"/>
              </a:rPr>
              <a:t>edilir.</a:t>
            </a:r>
          </a:p>
        </p:txBody>
      </p:sp>
      <p:sp>
        <p:nvSpPr>
          <p:cNvPr id="6" name="Dikdörtgen 5"/>
          <p:cNvSpPr/>
          <p:nvPr/>
        </p:nvSpPr>
        <p:spPr>
          <a:xfrm>
            <a:off x="1187624" y="1813271"/>
            <a:ext cx="6967584" cy="369332"/>
          </a:xfrm>
          <a:prstGeom prst="rect">
            <a:avLst/>
          </a:prstGeom>
        </p:spPr>
        <p:txBody>
          <a:bodyPr wrap="square">
            <a:spAutoFit/>
          </a:bodyPr>
          <a:lstStyle/>
          <a:p>
            <a:r>
              <a:rPr lang="tr-TR" dirty="0" smtClean="0">
                <a:solidFill>
                  <a:srgbClr val="1C283D"/>
                </a:solidFill>
                <a:latin typeface="Cambria" charset="0"/>
                <a:ea typeface="Cambria" charset="0"/>
                <a:cs typeface="Cambria" charset="0"/>
              </a:rPr>
              <a:t>    </a:t>
            </a:r>
            <a:endParaRPr lang="tr-TR" dirty="0" smtClean="0">
              <a:solidFill>
                <a:prstClr val="black"/>
              </a:solidFill>
              <a:latin typeface="Cambria" panose="02040503050406030204" pitchFamily="18" charset="0"/>
            </a:endParaRPr>
          </a:p>
        </p:txBody>
      </p:sp>
      <p:sp>
        <p:nvSpPr>
          <p:cNvPr id="8" name="Slayt Numarası Yer Tutucusu 7"/>
          <p:cNvSpPr>
            <a:spLocks noGrp="1"/>
          </p:cNvSpPr>
          <p:nvPr>
            <p:ph type="sldNum" sz="quarter" idx="12"/>
          </p:nvPr>
        </p:nvSpPr>
        <p:spPr/>
        <p:txBody>
          <a:bodyPr/>
          <a:lstStyle/>
          <a:p>
            <a:fld id="{30642737-41E3-422E-8589-00A133C6C1A6}" type="slidenum">
              <a:rPr lang="en-US" smtClean="0"/>
              <a:pPr/>
              <a:t>32</a:t>
            </a:fld>
            <a:endParaRPr lang="en-US"/>
          </a:p>
        </p:txBody>
      </p:sp>
    </p:spTree>
    <p:extLst>
      <p:ext uri="{BB962C8B-B14F-4D97-AF65-F5344CB8AC3E}">
        <p14:creationId xmlns:p14="http://schemas.microsoft.com/office/powerpoint/2010/main" val="13051132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040183" y="188640"/>
            <a:ext cx="7204225"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800" b="1" dirty="0" smtClean="0">
                <a:solidFill>
                  <a:schemeClr val="bg1"/>
                </a:solidFill>
                <a:latin typeface="Cambria" panose="02040503050406030204" pitchFamily="18" charset="0"/>
              </a:rPr>
              <a:t>DENETİM ve CEZA HÜKÜMLERİ </a:t>
            </a:r>
            <a:r>
              <a:rPr lang="tr-TR" sz="2000" b="1" dirty="0" smtClean="0">
                <a:solidFill>
                  <a:schemeClr val="bg1"/>
                </a:solidFill>
                <a:latin typeface="Cambria" panose="02040503050406030204" pitchFamily="18" charset="0"/>
              </a:rPr>
              <a:t>Md. 23</a:t>
            </a:r>
            <a:endParaRPr lang="tr-TR" sz="2000" b="1" dirty="0">
              <a:ln w="12700">
                <a:solidFill>
                  <a:srgbClr val="C42F1A"/>
                </a:solidFill>
                <a:prstDash val="solid"/>
              </a:ln>
              <a:solidFill>
                <a:schemeClr val="bg1"/>
              </a:solidFill>
              <a:latin typeface="Cambria" pitchFamily="18" charset="0"/>
            </a:endParaRPr>
          </a:p>
        </p:txBody>
      </p:sp>
      <p:sp>
        <p:nvSpPr>
          <p:cNvPr id="5" name="Rectangle 10"/>
          <p:cNvSpPr/>
          <p:nvPr/>
        </p:nvSpPr>
        <p:spPr>
          <a:xfrm>
            <a:off x="755576" y="1124744"/>
            <a:ext cx="8208911" cy="5184576"/>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lvl="0" algn="just"/>
            <a:r>
              <a:rPr lang="tr-TR" sz="1600" b="1" dirty="0">
                <a:solidFill>
                  <a:sysClr val="windowText" lastClr="000000">
                    <a:hueOff val="0"/>
                    <a:satOff val="0"/>
                    <a:lumOff val="0"/>
                    <a:alphaOff val="0"/>
                  </a:sysClr>
                </a:solidFill>
                <a:latin typeface="Cambria" panose="02040503050406030204" pitchFamily="18" charset="0"/>
              </a:rPr>
              <a:t>	</a:t>
            </a:r>
            <a:r>
              <a:rPr lang="tr-TR" sz="1600" dirty="0">
                <a:solidFill>
                  <a:srgbClr val="FF0000"/>
                </a:solidFill>
                <a:latin typeface="Cambria" panose="02040503050406030204" pitchFamily="18" charset="0"/>
              </a:rPr>
              <a:t>Bakanlık</a:t>
            </a:r>
            <a:r>
              <a:rPr lang="tr-TR" sz="1600" dirty="0">
                <a:solidFill>
                  <a:sysClr val="windowText" lastClr="000000">
                    <a:hueOff val="0"/>
                    <a:satOff val="0"/>
                    <a:lumOff val="0"/>
                    <a:alphaOff val="0"/>
                  </a:sysClr>
                </a:solidFill>
                <a:latin typeface="Cambria" panose="02040503050406030204" pitchFamily="18" charset="0"/>
              </a:rPr>
              <a:t>, bu Yönetmeliğin uygulanması, uygulamada çıkan sorunlar ve şikâyetlerle ilgili olarak işletmeler nezdinde denetim yapmaya yetkilidir. Bakanlık bu yetkisini </a:t>
            </a:r>
            <a:r>
              <a:rPr lang="tr-TR" sz="1600" dirty="0">
                <a:solidFill>
                  <a:srgbClr val="FF0000"/>
                </a:solidFill>
                <a:latin typeface="Cambria" panose="02040503050406030204" pitchFamily="18" charset="0"/>
              </a:rPr>
              <a:t>İl müdürlükleri </a:t>
            </a:r>
            <a:r>
              <a:rPr lang="tr-TR" sz="1600" dirty="0">
                <a:solidFill>
                  <a:sysClr val="windowText" lastClr="000000">
                    <a:hueOff val="0"/>
                    <a:satOff val="0"/>
                    <a:lumOff val="0"/>
                    <a:alphaOff val="0"/>
                  </a:sysClr>
                </a:solidFill>
                <a:latin typeface="Cambria" panose="02040503050406030204" pitchFamily="18" charset="0"/>
              </a:rPr>
              <a:t>aracılığıyla da kullanabilir</a:t>
            </a:r>
            <a:r>
              <a:rPr lang="tr-TR" sz="1600" dirty="0" smtClean="0">
                <a:solidFill>
                  <a:sysClr val="windowText" lastClr="000000">
                    <a:hueOff val="0"/>
                    <a:satOff val="0"/>
                    <a:lumOff val="0"/>
                    <a:alphaOff val="0"/>
                  </a:sysClr>
                </a:solidFill>
                <a:latin typeface="Cambria" panose="02040503050406030204" pitchFamily="18" charset="0"/>
              </a:rPr>
              <a:t>.</a:t>
            </a:r>
          </a:p>
          <a:p>
            <a:pPr lvl="0" algn="just"/>
            <a:endParaRPr lang="tr-TR" sz="1600" dirty="0">
              <a:solidFill>
                <a:sysClr val="windowText" lastClr="000000">
                  <a:hueOff val="0"/>
                  <a:satOff val="0"/>
                  <a:lumOff val="0"/>
                  <a:alphaOff val="0"/>
                </a:sysClr>
              </a:solidFill>
              <a:latin typeface="Cambria" panose="02040503050406030204" pitchFamily="18" charset="0"/>
            </a:endParaRPr>
          </a:p>
          <a:p>
            <a:pPr lvl="0" algn="just"/>
            <a:r>
              <a:rPr lang="tr-TR" sz="1600" dirty="0" smtClean="0">
                <a:solidFill>
                  <a:srgbClr val="FF0000"/>
                </a:solidFill>
                <a:latin typeface="Cambria" panose="02040503050406030204" pitchFamily="18" charset="0"/>
              </a:rPr>
              <a:t>	Yetkili </a:t>
            </a:r>
            <a:r>
              <a:rPr lang="tr-TR" sz="1600" dirty="0">
                <a:solidFill>
                  <a:srgbClr val="FF0000"/>
                </a:solidFill>
                <a:latin typeface="Cambria" panose="02040503050406030204" pitchFamily="18" charset="0"/>
              </a:rPr>
              <a:t>idareler (Belediye ve İl Özel İdareleri), </a:t>
            </a:r>
            <a:r>
              <a:rPr lang="tr-TR" sz="1600" dirty="0">
                <a:solidFill>
                  <a:sysClr val="windowText" lastClr="000000">
                    <a:hueOff val="0"/>
                    <a:satOff val="0"/>
                    <a:lumOff val="0"/>
                    <a:alphaOff val="0"/>
                  </a:sysClr>
                </a:solidFill>
                <a:latin typeface="Cambria" panose="02040503050406030204" pitchFamily="18" charset="0"/>
              </a:rPr>
              <a:t>Bakanlığın talebi üzerine işletmeler nezdinde </a:t>
            </a:r>
            <a:r>
              <a:rPr lang="tr-TR" sz="1600" dirty="0">
                <a:solidFill>
                  <a:srgbClr val="FF0000"/>
                </a:solidFill>
                <a:latin typeface="Cambria" panose="02040503050406030204" pitchFamily="18" charset="0"/>
              </a:rPr>
              <a:t>ön inceleme </a:t>
            </a:r>
            <a:r>
              <a:rPr lang="tr-TR" sz="1600" dirty="0">
                <a:solidFill>
                  <a:sysClr val="windowText" lastClr="000000">
                    <a:hueOff val="0"/>
                    <a:satOff val="0"/>
                    <a:lumOff val="0"/>
                    <a:alphaOff val="0"/>
                  </a:sysClr>
                </a:solidFill>
                <a:latin typeface="Cambria" panose="02040503050406030204" pitchFamily="18" charset="0"/>
              </a:rPr>
              <a:t>mahiyetinde denetim yapmakla görevlidir.</a:t>
            </a:r>
          </a:p>
          <a:p>
            <a:pPr lvl="0" algn="just"/>
            <a:endParaRPr lang="tr-TR" sz="1600" dirty="0" smtClean="0">
              <a:solidFill>
                <a:sysClr val="windowText" lastClr="000000">
                  <a:hueOff val="0"/>
                  <a:satOff val="0"/>
                  <a:lumOff val="0"/>
                  <a:alphaOff val="0"/>
                </a:sysClr>
              </a:solidFill>
              <a:latin typeface="Cambria" panose="02040503050406030204" pitchFamily="18" charset="0"/>
            </a:endParaRPr>
          </a:p>
          <a:p>
            <a:pPr lvl="0" algn="just"/>
            <a:r>
              <a:rPr lang="tr-TR" sz="1600" dirty="0">
                <a:solidFill>
                  <a:sysClr val="windowText" lastClr="000000">
                    <a:hueOff val="0"/>
                    <a:satOff val="0"/>
                    <a:lumOff val="0"/>
                    <a:alphaOff val="0"/>
                  </a:sysClr>
                </a:solidFill>
                <a:latin typeface="Cambria" panose="02040503050406030204" pitchFamily="18" charset="0"/>
              </a:rPr>
              <a:t>	</a:t>
            </a:r>
            <a:r>
              <a:rPr lang="tr-TR" sz="1600" dirty="0" smtClean="0">
                <a:solidFill>
                  <a:sysClr val="windowText" lastClr="000000">
                    <a:hueOff val="0"/>
                    <a:satOff val="0"/>
                    <a:lumOff val="0"/>
                    <a:alphaOff val="0"/>
                  </a:sysClr>
                </a:solidFill>
                <a:latin typeface="Cambria" panose="02040503050406030204" pitchFamily="18" charset="0"/>
              </a:rPr>
              <a:t>Yetkili </a:t>
            </a:r>
            <a:r>
              <a:rPr lang="tr-TR" sz="1600" dirty="0">
                <a:solidFill>
                  <a:sysClr val="windowText" lastClr="000000">
                    <a:hueOff val="0"/>
                    <a:satOff val="0"/>
                    <a:lumOff val="0"/>
                    <a:alphaOff val="0"/>
                  </a:sysClr>
                </a:solidFill>
                <a:latin typeface="Cambria" panose="02040503050406030204" pitchFamily="18" charset="0"/>
              </a:rPr>
              <a:t>idareler tarafından yapılan denetimin sonuçları, denetimin sonuçlandığı tarihten itibaren </a:t>
            </a:r>
            <a:r>
              <a:rPr lang="tr-TR" sz="1600" dirty="0">
                <a:solidFill>
                  <a:srgbClr val="FF0000"/>
                </a:solidFill>
                <a:latin typeface="Cambria" panose="02040503050406030204" pitchFamily="18" charset="0"/>
              </a:rPr>
              <a:t>on beş gün </a:t>
            </a:r>
            <a:r>
              <a:rPr lang="tr-TR" sz="1600" dirty="0">
                <a:solidFill>
                  <a:sysClr val="windowText" lastClr="000000">
                    <a:hueOff val="0"/>
                    <a:satOff val="0"/>
                    <a:lumOff val="0"/>
                    <a:alphaOff val="0"/>
                  </a:sysClr>
                </a:solidFill>
                <a:latin typeface="Cambria" panose="02040503050406030204" pitchFamily="18" charset="0"/>
              </a:rPr>
              <a:t>içinde </a:t>
            </a:r>
            <a:r>
              <a:rPr lang="tr-TR" sz="1600" dirty="0" smtClean="0">
                <a:solidFill>
                  <a:sysClr val="windowText" lastClr="000000">
                    <a:hueOff val="0"/>
                    <a:satOff val="0"/>
                    <a:lumOff val="0"/>
                    <a:alphaOff val="0"/>
                  </a:sysClr>
                </a:solidFill>
                <a:latin typeface="Cambria" panose="02040503050406030204" pitchFamily="18" charset="0"/>
              </a:rPr>
              <a:t>İl </a:t>
            </a:r>
            <a:r>
              <a:rPr lang="tr-TR" sz="1600" dirty="0">
                <a:solidFill>
                  <a:sysClr val="windowText" lastClr="000000">
                    <a:hueOff val="0"/>
                    <a:satOff val="0"/>
                    <a:lumOff val="0"/>
                    <a:alphaOff val="0"/>
                  </a:sysClr>
                </a:solidFill>
                <a:latin typeface="Cambria" panose="02040503050406030204" pitchFamily="18" charset="0"/>
              </a:rPr>
              <a:t>M</a:t>
            </a:r>
            <a:r>
              <a:rPr lang="tr-TR" sz="1600" dirty="0" smtClean="0">
                <a:solidFill>
                  <a:sysClr val="windowText" lastClr="000000">
                    <a:hueOff val="0"/>
                    <a:satOff val="0"/>
                    <a:lumOff val="0"/>
                    <a:alphaOff val="0"/>
                  </a:sysClr>
                </a:solidFill>
                <a:latin typeface="Cambria" panose="02040503050406030204" pitchFamily="18" charset="0"/>
              </a:rPr>
              <a:t>üdürlüğüne </a:t>
            </a:r>
            <a:r>
              <a:rPr lang="tr-TR" sz="1600" dirty="0">
                <a:solidFill>
                  <a:sysClr val="windowText" lastClr="000000">
                    <a:hueOff val="0"/>
                    <a:satOff val="0"/>
                    <a:lumOff val="0"/>
                    <a:alphaOff val="0"/>
                  </a:sysClr>
                </a:solidFill>
                <a:latin typeface="Cambria" panose="02040503050406030204" pitchFamily="18" charset="0"/>
              </a:rPr>
              <a:t>bildirilir.</a:t>
            </a:r>
          </a:p>
          <a:p>
            <a:pPr algn="just"/>
            <a:endParaRPr lang="tr-TR" sz="1600" dirty="0" smtClean="0">
              <a:solidFill>
                <a:sysClr val="windowText" lastClr="000000">
                  <a:hueOff val="0"/>
                  <a:satOff val="0"/>
                  <a:lumOff val="0"/>
                  <a:alphaOff val="0"/>
                </a:sysClr>
              </a:solidFill>
              <a:latin typeface="Cambria" panose="02040503050406030204" pitchFamily="18" charset="0"/>
            </a:endParaRPr>
          </a:p>
          <a:p>
            <a:pPr algn="just"/>
            <a:r>
              <a:rPr lang="tr-TR" sz="1600" dirty="0">
                <a:solidFill>
                  <a:sysClr val="windowText" lastClr="000000">
                    <a:hueOff val="0"/>
                    <a:satOff val="0"/>
                    <a:lumOff val="0"/>
                    <a:alphaOff val="0"/>
                  </a:sysClr>
                </a:solidFill>
                <a:latin typeface="Cambria" panose="02040503050406030204" pitchFamily="18" charset="0"/>
              </a:rPr>
              <a:t>	</a:t>
            </a:r>
            <a:r>
              <a:rPr lang="tr-TR" sz="1600" dirty="0" smtClean="0">
                <a:solidFill>
                  <a:sysClr val="windowText" lastClr="000000">
                    <a:hueOff val="0"/>
                    <a:satOff val="0"/>
                    <a:lumOff val="0"/>
                    <a:alphaOff val="0"/>
                  </a:sysClr>
                </a:solidFill>
                <a:latin typeface="Cambria" panose="02040503050406030204" pitchFamily="18" charset="0"/>
              </a:rPr>
              <a:t>Bu </a:t>
            </a:r>
            <a:r>
              <a:rPr lang="tr-TR" sz="1600" dirty="0">
                <a:solidFill>
                  <a:sysClr val="windowText" lastClr="000000">
                    <a:hueOff val="0"/>
                    <a:satOff val="0"/>
                    <a:lumOff val="0"/>
                    <a:alphaOff val="0"/>
                  </a:sysClr>
                </a:solidFill>
                <a:latin typeface="Cambria" panose="02040503050406030204" pitchFamily="18" charset="0"/>
              </a:rPr>
              <a:t>Yönetmeliğe </a:t>
            </a:r>
            <a:r>
              <a:rPr lang="tr-TR" sz="1600" dirty="0">
                <a:solidFill>
                  <a:srgbClr val="FF0000"/>
                </a:solidFill>
                <a:latin typeface="Cambria" panose="02040503050406030204" pitchFamily="18" charset="0"/>
              </a:rPr>
              <a:t>aykırı hareket edenler </a:t>
            </a:r>
            <a:r>
              <a:rPr lang="tr-TR" sz="1600" dirty="0">
                <a:solidFill>
                  <a:sysClr val="windowText" lastClr="000000">
                    <a:hueOff val="0"/>
                    <a:satOff val="0"/>
                    <a:lumOff val="0"/>
                    <a:alphaOff val="0"/>
                  </a:sysClr>
                </a:solidFill>
                <a:latin typeface="Cambria" panose="02040503050406030204" pitchFamily="18" charset="0"/>
              </a:rPr>
              <a:t>hakkında 6585 sayılı Perakende Ticaretin Düzenlenmesi Hakkında Kanun’un 18 inci maddesinin birinci fıkrasının </a:t>
            </a:r>
            <a:r>
              <a:rPr lang="tr-TR" sz="1600" dirty="0">
                <a:solidFill>
                  <a:srgbClr val="FF0000"/>
                </a:solidFill>
                <a:latin typeface="Cambria" panose="02040503050406030204" pitchFamily="18" charset="0"/>
              </a:rPr>
              <a:t>(ğ) bendinde </a:t>
            </a:r>
            <a:r>
              <a:rPr lang="tr-TR" sz="1600" dirty="0">
                <a:solidFill>
                  <a:sysClr val="windowText" lastClr="000000">
                    <a:hueOff val="0"/>
                    <a:satOff val="0"/>
                    <a:lumOff val="0"/>
                    <a:alphaOff val="0"/>
                  </a:sysClr>
                </a:solidFill>
                <a:latin typeface="Cambria" panose="02040503050406030204" pitchFamily="18" charset="0"/>
              </a:rPr>
              <a:t>öngörülen idari para cezası Bakanlığın talebi üzerine </a:t>
            </a:r>
            <a:r>
              <a:rPr lang="tr-TR" sz="1600" dirty="0">
                <a:solidFill>
                  <a:srgbClr val="FF0000"/>
                </a:solidFill>
                <a:latin typeface="Cambria" panose="02040503050406030204" pitchFamily="18" charset="0"/>
              </a:rPr>
              <a:t>yetkili idarelerce</a:t>
            </a:r>
            <a:r>
              <a:rPr lang="tr-TR" sz="1600" dirty="0">
                <a:solidFill>
                  <a:sysClr val="windowText" lastClr="000000">
                    <a:hueOff val="0"/>
                    <a:satOff val="0"/>
                    <a:lumOff val="0"/>
                    <a:alphaOff val="0"/>
                  </a:sysClr>
                </a:solidFill>
                <a:latin typeface="Cambria" panose="02040503050406030204" pitchFamily="18" charset="0"/>
              </a:rPr>
              <a:t>; </a:t>
            </a:r>
          </a:p>
          <a:p>
            <a:pPr algn="just"/>
            <a:endParaRPr lang="tr-TR" sz="1600" dirty="0" smtClean="0">
              <a:solidFill>
                <a:sysClr val="windowText" lastClr="000000">
                  <a:hueOff val="0"/>
                  <a:satOff val="0"/>
                  <a:lumOff val="0"/>
                  <a:alphaOff val="0"/>
                </a:sysClr>
              </a:solidFill>
              <a:latin typeface="Cambria" panose="02040503050406030204" pitchFamily="18" charset="0"/>
            </a:endParaRPr>
          </a:p>
          <a:p>
            <a:pPr algn="just"/>
            <a:r>
              <a:rPr lang="tr-TR" sz="1600" dirty="0">
                <a:solidFill>
                  <a:sysClr val="windowText" lastClr="000000">
                    <a:hueOff val="0"/>
                    <a:satOff val="0"/>
                    <a:lumOff val="0"/>
                    <a:alphaOff val="0"/>
                  </a:sysClr>
                </a:solidFill>
                <a:latin typeface="Cambria" panose="02040503050406030204" pitchFamily="18" charset="0"/>
              </a:rPr>
              <a:t>	</a:t>
            </a:r>
            <a:r>
              <a:rPr lang="tr-TR" sz="1600" dirty="0" smtClean="0">
                <a:solidFill>
                  <a:sysClr val="windowText" lastClr="000000">
                    <a:hueOff val="0"/>
                    <a:satOff val="0"/>
                    <a:lumOff val="0"/>
                    <a:alphaOff val="0"/>
                  </a:sysClr>
                </a:solidFill>
                <a:latin typeface="Cambria" panose="02040503050406030204" pitchFamily="18" charset="0"/>
              </a:rPr>
              <a:t>Denetime </a:t>
            </a:r>
            <a:r>
              <a:rPr lang="tr-TR" sz="1600" dirty="0">
                <a:solidFill>
                  <a:sysClr val="windowText" lastClr="000000">
                    <a:hueOff val="0"/>
                    <a:satOff val="0"/>
                    <a:lumOff val="0"/>
                    <a:alphaOff val="0"/>
                  </a:sysClr>
                </a:solidFill>
                <a:latin typeface="Cambria" panose="02040503050406030204" pitchFamily="18" charset="0"/>
              </a:rPr>
              <a:t>yetkili olanlara </a:t>
            </a:r>
            <a:r>
              <a:rPr lang="tr-TR" sz="1600" dirty="0">
                <a:solidFill>
                  <a:srgbClr val="FF0000"/>
                </a:solidFill>
                <a:latin typeface="Cambria" panose="02040503050406030204" pitchFamily="18" charset="0"/>
              </a:rPr>
              <a:t>bilgi ve belge</a:t>
            </a:r>
            <a:r>
              <a:rPr lang="tr-TR" sz="1600" dirty="0">
                <a:solidFill>
                  <a:sysClr val="windowText" lastClr="000000">
                    <a:hueOff val="0"/>
                    <a:satOff val="0"/>
                    <a:lumOff val="0"/>
                    <a:alphaOff val="0"/>
                  </a:sysClr>
                </a:solidFill>
                <a:latin typeface="Cambria" panose="02040503050406030204" pitchFamily="18" charset="0"/>
              </a:rPr>
              <a:t> vermeyen, </a:t>
            </a:r>
            <a:r>
              <a:rPr lang="tr-TR" sz="1600" dirty="0">
                <a:solidFill>
                  <a:srgbClr val="FF0000"/>
                </a:solidFill>
                <a:latin typeface="Cambria" panose="02040503050406030204" pitchFamily="18" charset="0"/>
              </a:rPr>
              <a:t>eksik veren </a:t>
            </a:r>
            <a:r>
              <a:rPr lang="tr-TR" sz="1600" dirty="0">
                <a:solidFill>
                  <a:sysClr val="windowText" lastClr="000000">
                    <a:hueOff val="0"/>
                    <a:satOff val="0"/>
                    <a:lumOff val="0"/>
                    <a:alphaOff val="0"/>
                  </a:sysClr>
                </a:solidFill>
                <a:latin typeface="Cambria" panose="02040503050406030204" pitchFamily="18" charset="0"/>
              </a:rPr>
              <a:t>veya denetim elemanlarının görevlerini yapmalarını </a:t>
            </a:r>
            <a:r>
              <a:rPr lang="tr-TR" sz="1600" dirty="0">
                <a:solidFill>
                  <a:srgbClr val="FF0000"/>
                </a:solidFill>
                <a:latin typeface="Cambria" panose="02040503050406030204" pitchFamily="18" charset="0"/>
              </a:rPr>
              <a:t>engelleyenler</a:t>
            </a:r>
            <a:r>
              <a:rPr lang="tr-TR" sz="1600" dirty="0">
                <a:solidFill>
                  <a:sysClr val="windowText" lastClr="000000">
                    <a:hueOff val="0"/>
                    <a:satOff val="0"/>
                    <a:lumOff val="0"/>
                    <a:alphaOff val="0"/>
                  </a:sysClr>
                </a:solidFill>
                <a:latin typeface="Cambria" panose="02040503050406030204" pitchFamily="18" charset="0"/>
              </a:rPr>
              <a:t> hakkında aynı fıkranın (h) bendinde öngörülen idari para cezası ise </a:t>
            </a:r>
            <a:r>
              <a:rPr lang="tr-TR" sz="1600" dirty="0">
                <a:solidFill>
                  <a:srgbClr val="FF0000"/>
                </a:solidFill>
                <a:latin typeface="Cambria" panose="02040503050406030204" pitchFamily="18" charset="0"/>
              </a:rPr>
              <a:t>Bakanlıkça </a:t>
            </a:r>
            <a:endParaRPr lang="tr-TR" sz="1600" dirty="0" smtClean="0">
              <a:solidFill>
                <a:srgbClr val="FF0000"/>
              </a:solidFill>
              <a:latin typeface="Cambria" panose="02040503050406030204" pitchFamily="18" charset="0"/>
            </a:endParaRPr>
          </a:p>
          <a:p>
            <a:pPr algn="just"/>
            <a:r>
              <a:rPr lang="tr-TR" sz="1600" dirty="0">
                <a:solidFill>
                  <a:srgbClr val="FF0000"/>
                </a:solidFill>
                <a:latin typeface="Cambria" panose="02040503050406030204" pitchFamily="18" charset="0"/>
              </a:rPr>
              <a:t>	</a:t>
            </a:r>
            <a:r>
              <a:rPr lang="tr-TR" sz="1600" dirty="0" smtClean="0">
                <a:solidFill>
                  <a:sysClr val="windowText" lastClr="000000">
                    <a:hueOff val="0"/>
                    <a:satOff val="0"/>
                    <a:lumOff val="0"/>
                    <a:alphaOff val="0"/>
                  </a:sysClr>
                </a:solidFill>
                <a:latin typeface="Cambria" panose="02040503050406030204" pitchFamily="18" charset="0"/>
              </a:rPr>
              <a:t>uygulanır</a:t>
            </a:r>
            <a:r>
              <a:rPr lang="tr-TR" sz="1600" dirty="0">
                <a:solidFill>
                  <a:sysClr val="windowText" lastClr="000000">
                    <a:hueOff val="0"/>
                    <a:satOff val="0"/>
                    <a:lumOff val="0"/>
                    <a:alphaOff val="0"/>
                  </a:sysClr>
                </a:solidFill>
                <a:latin typeface="Cambria" panose="02040503050406030204" pitchFamily="18" charset="0"/>
              </a:rPr>
              <a:t>.</a:t>
            </a:r>
            <a:endParaRPr lang="tr-TR" sz="1600" dirty="0">
              <a:solidFill>
                <a:sysClr val="windowText" lastClr="000000">
                  <a:hueOff val="0"/>
                  <a:satOff val="0"/>
                  <a:lumOff val="0"/>
                  <a:alphaOff val="0"/>
                </a:sysClr>
              </a:solidFill>
            </a:endParaRPr>
          </a:p>
        </p:txBody>
      </p:sp>
      <p:sp>
        <p:nvSpPr>
          <p:cNvPr id="6" name="Dikdörtgen 5"/>
          <p:cNvSpPr/>
          <p:nvPr/>
        </p:nvSpPr>
        <p:spPr>
          <a:xfrm>
            <a:off x="954838" y="1563080"/>
            <a:ext cx="7289569" cy="369332"/>
          </a:xfrm>
          <a:prstGeom prst="rect">
            <a:avLst/>
          </a:prstGeom>
        </p:spPr>
        <p:txBody>
          <a:bodyPr wrap="square">
            <a:spAutoFit/>
          </a:bodyPr>
          <a:lstStyle/>
          <a:p>
            <a:r>
              <a:rPr lang="tr-TR" dirty="0" smtClean="0">
                <a:solidFill>
                  <a:srgbClr val="1C283D"/>
                </a:solidFill>
                <a:latin typeface="Cambria" charset="0"/>
                <a:ea typeface="Cambria" charset="0"/>
                <a:cs typeface="Cambria" charset="0"/>
              </a:rPr>
              <a:t>    </a:t>
            </a:r>
            <a:endParaRPr lang="tr-TR" dirty="0" smtClean="0">
              <a:solidFill>
                <a:prstClr val="black"/>
              </a:solidFill>
              <a:latin typeface="Cambria" panose="02040503050406030204" pitchFamily="18" charset="0"/>
            </a:endParaRPr>
          </a:p>
        </p:txBody>
      </p:sp>
      <p:sp>
        <p:nvSpPr>
          <p:cNvPr id="8" name="Slayt Numarası Yer Tutucusu 7"/>
          <p:cNvSpPr>
            <a:spLocks noGrp="1"/>
          </p:cNvSpPr>
          <p:nvPr>
            <p:ph type="sldNum" sz="quarter" idx="12"/>
          </p:nvPr>
        </p:nvSpPr>
        <p:spPr/>
        <p:txBody>
          <a:bodyPr/>
          <a:lstStyle/>
          <a:p>
            <a:fld id="{30642737-41E3-422E-8589-00A133C6C1A6}" type="slidenum">
              <a:rPr lang="en-US" smtClean="0"/>
              <a:pPr/>
              <a:t>33</a:t>
            </a:fld>
            <a:endParaRPr lang="en-US"/>
          </a:p>
        </p:txBody>
      </p:sp>
    </p:spTree>
    <p:extLst>
      <p:ext uri="{BB962C8B-B14F-4D97-AF65-F5344CB8AC3E}">
        <p14:creationId xmlns:p14="http://schemas.microsoft.com/office/powerpoint/2010/main" val="6599447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547664" y="188640"/>
            <a:ext cx="6480720"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800" b="1" dirty="0" smtClean="0">
                <a:solidFill>
                  <a:schemeClr val="bg1"/>
                </a:solidFill>
                <a:latin typeface="Cambria" panose="02040503050406030204" pitchFamily="18" charset="0"/>
              </a:rPr>
              <a:t>DENETİM VE CEZA HÜKÜMLERİ </a:t>
            </a:r>
            <a:r>
              <a:rPr lang="tr-TR" sz="2000" b="1" dirty="0" smtClean="0">
                <a:solidFill>
                  <a:schemeClr val="bg1"/>
                </a:solidFill>
                <a:latin typeface="Cambria" panose="02040503050406030204" pitchFamily="18" charset="0"/>
              </a:rPr>
              <a:t>Md. 23</a:t>
            </a:r>
            <a:endParaRPr lang="tr-TR" sz="2000" b="1" dirty="0">
              <a:ln w="12700">
                <a:solidFill>
                  <a:srgbClr val="C42F1A"/>
                </a:solidFill>
                <a:prstDash val="solid"/>
              </a:ln>
              <a:solidFill>
                <a:schemeClr val="bg1"/>
              </a:solidFill>
              <a:latin typeface="Cambria" pitchFamily="18" charset="0"/>
            </a:endParaRPr>
          </a:p>
        </p:txBody>
      </p:sp>
      <p:sp>
        <p:nvSpPr>
          <p:cNvPr id="6" name="Dikdörtgen 5"/>
          <p:cNvSpPr/>
          <p:nvPr/>
        </p:nvSpPr>
        <p:spPr>
          <a:xfrm>
            <a:off x="323528" y="1052737"/>
            <a:ext cx="8208912" cy="5693866"/>
          </a:xfrm>
          <a:prstGeom prst="rect">
            <a:avLst/>
          </a:prstGeom>
        </p:spPr>
        <p:txBody>
          <a:bodyPr wrap="square">
            <a:spAutoFit/>
          </a:bodyPr>
          <a:lstStyle/>
          <a:p>
            <a:pPr algn="ctr"/>
            <a:r>
              <a:rPr lang="tr-TR" sz="1900" b="1" dirty="0" smtClean="0">
                <a:solidFill>
                  <a:srgbClr val="FF0000"/>
                </a:solidFill>
                <a:latin typeface="Cambria" panose="02040503050406030204" pitchFamily="18" charset="0"/>
                <a:cs typeface="Times New Roman" pitchFamily="18" charset="0"/>
              </a:rPr>
              <a:t>Ceza (2019 yılı için)</a:t>
            </a:r>
          </a:p>
          <a:p>
            <a:endParaRPr lang="tr-TR" sz="1900" b="1" dirty="0" smtClean="0">
              <a:solidFill>
                <a:prstClr val="black"/>
              </a:solidFill>
              <a:latin typeface="Cambria" panose="02040503050406030204" pitchFamily="18" charset="0"/>
              <a:cs typeface="Times New Roman" pitchFamily="18" charset="0"/>
            </a:endParaRPr>
          </a:p>
          <a:p>
            <a:r>
              <a:rPr lang="tr-TR" sz="1900" b="1" dirty="0" smtClean="0">
                <a:solidFill>
                  <a:prstClr val="black"/>
                </a:solidFill>
                <a:latin typeface="Cambria" panose="02040503050406030204" pitchFamily="18" charset="0"/>
                <a:cs typeface="Times New Roman" pitchFamily="18" charset="0"/>
              </a:rPr>
              <a:t>6585 sayılı Kanun’un </a:t>
            </a:r>
            <a:endParaRPr lang="tr-TR" sz="1900" b="1" dirty="0">
              <a:solidFill>
                <a:prstClr val="black"/>
              </a:solidFill>
              <a:latin typeface="Cambria" panose="02040503050406030204" pitchFamily="18" charset="0"/>
              <a:cs typeface="Times New Roman" pitchFamily="18" charset="0"/>
            </a:endParaRPr>
          </a:p>
          <a:p>
            <a:pPr algn="just"/>
            <a:r>
              <a:rPr lang="tr-TR" sz="1900" dirty="0">
                <a:latin typeface="Cambria" panose="02040503050406030204" pitchFamily="18" charset="0"/>
              </a:rPr>
              <a:t>ğ) 16 </a:t>
            </a:r>
            <a:r>
              <a:rPr lang="tr-TR" sz="1900" dirty="0" err="1">
                <a:latin typeface="Cambria" panose="02040503050406030204" pitchFamily="18" charset="0"/>
              </a:rPr>
              <a:t>ncı</a:t>
            </a:r>
            <a:r>
              <a:rPr lang="tr-TR" sz="1900" dirty="0">
                <a:latin typeface="Cambria" panose="02040503050406030204" pitchFamily="18" charset="0"/>
              </a:rPr>
              <a:t> maddesinin birinci fıkrasının (b) bendine istinaden belirlenen </a:t>
            </a:r>
            <a:r>
              <a:rPr lang="tr-TR" sz="1900" dirty="0">
                <a:solidFill>
                  <a:srgbClr val="FF0000"/>
                </a:solidFill>
                <a:latin typeface="Cambria" panose="02040503050406030204" pitchFamily="18" charset="0"/>
              </a:rPr>
              <a:t>davranış kurallarına </a:t>
            </a:r>
            <a:r>
              <a:rPr lang="tr-TR" sz="1900" dirty="0">
                <a:latin typeface="Cambria" panose="02040503050406030204" pitchFamily="18" charset="0"/>
              </a:rPr>
              <a:t>ve </a:t>
            </a:r>
            <a:r>
              <a:rPr lang="tr-TR" sz="1900" dirty="0">
                <a:solidFill>
                  <a:srgbClr val="FF0000"/>
                </a:solidFill>
                <a:latin typeface="Cambria" panose="02040503050406030204" pitchFamily="18" charset="0"/>
              </a:rPr>
              <a:t>yapılan düzenlemelere </a:t>
            </a:r>
            <a:r>
              <a:rPr lang="tr-TR" sz="1900" dirty="0">
                <a:latin typeface="Cambria" panose="02040503050406030204" pitchFamily="18" charset="0"/>
              </a:rPr>
              <a:t>aykırı hareket edenlere </a:t>
            </a:r>
            <a:r>
              <a:rPr lang="tr-TR" sz="1900" b="1" dirty="0">
                <a:solidFill>
                  <a:srgbClr val="C00000"/>
                </a:solidFill>
                <a:latin typeface="Cambria" charset="0"/>
                <a:ea typeface="Cambria" charset="0"/>
                <a:cs typeface="Cambria" charset="0"/>
              </a:rPr>
              <a:t>4.656 </a:t>
            </a:r>
            <a:r>
              <a:rPr lang="tr-TR" sz="1900" dirty="0" smtClean="0">
                <a:latin typeface="Cambria" panose="02040503050406030204" pitchFamily="18" charset="0"/>
              </a:rPr>
              <a:t>Türk </a:t>
            </a:r>
            <a:r>
              <a:rPr lang="tr-TR" sz="1900" dirty="0">
                <a:latin typeface="Cambria" panose="02040503050406030204" pitchFamily="18" charset="0"/>
              </a:rPr>
              <a:t>lirası</a:t>
            </a:r>
            <a:r>
              <a:rPr lang="tr-TR" sz="1900" dirty="0" smtClean="0">
                <a:latin typeface="Cambria" panose="02040503050406030204" pitchFamily="18" charset="0"/>
              </a:rPr>
              <a:t>, </a:t>
            </a:r>
            <a:r>
              <a:rPr lang="tr-TR" sz="1900" dirty="0" smtClean="0">
                <a:solidFill>
                  <a:prstClr val="black"/>
                </a:solidFill>
                <a:latin typeface="Cambria" charset="0"/>
                <a:ea typeface="Cambria" charset="0"/>
                <a:cs typeface="Cambria" charset="0"/>
              </a:rPr>
              <a:t>Bakanlığın </a:t>
            </a:r>
            <a:r>
              <a:rPr lang="tr-TR" sz="1900" dirty="0">
                <a:solidFill>
                  <a:prstClr val="black"/>
                </a:solidFill>
                <a:latin typeface="Cambria" charset="0"/>
                <a:ea typeface="Cambria" charset="0"/>
                <a:cs typeface="Cambria" charset="0"/>
              </a:rPr>
              <a:t>talebi üzerine </a:t>
            </a:r>
            <a:r>
              <a:rPr lang="tr-TR" sz="1900" dirty="0">
                <a:solidFill>
                  <a:srgbClr val="FF0000"/>
                </a:solidFill>
                <a:latin typeface="Cambria" charset="0"/>
                <a:ea typeface="Cambria" charset="0"/>
                <a:cs typeface="Cambria" charset="0"/>
              </a:rPr>
              <a:t>yetkili idareler </a:t>
            </a:r>
            <a:r>
              <a:rPr lang="tr-TR" sz="1900" dirty="0">
                <a:solidFill>
                  <a:prstClr val="black"/>
                </a:solidFill>
                <a:latin typeface="Cambria" charset="0"/>
                <a:ea typeface="Cambria" charset="0"/>
                <a:cs typeface="Cambria" charset="0"/>
              </a:rPr>
              <a:t>tarafından </a:t>
            </a:r>
            <a:r>
              <a:rPr lang="tr-TR" sz="1900" dirty="0" smtClean="0">
                <a:solidFill>
                  <a:prstClr val="black"/>
                </a:solidFill>
                <a:latin typeface="Cambria" charset="0"/>
                <a:ea typeface="Cambria" charset="0"/>
                <a:cs typeface="Cambria" charset="0"/>
              </a:rPr>
              <a:t>uygulanır.</a:t>
            </a:r>
            <a:endParaRPr lang="tr-TR" sz="1900" dirty="0">
              <a:solidFill>
                <a:prstClr val="black"/>
              </a:solidFill>
              <a:latin typeface="Cambria" charset="0"/>
              <a:ea typeface="Cambria" charset="0"/>
              <a:cs typeface="Cambria" charset="0"/>
            </a:endParaRPr>
          </a:p>
          <a:p>
            <a:pPr algn="just"/>
            <a:endParaRPr lang="tr-TR" sz="1900" dirty="0">
              <a:latin typeface="Cambria" panose="02040503050406030204" pitchFamily="18" charset="0"/>
            </a:endParaRPr>
          </a:p>
          <a:p>
            <a:pPr algn="just"/>
            <a:r>
              <a:rPr lang="tr-TR" sz="1900" dirty="0">
                <a:latin typeface="Cambria" panose="02040503050406030204" pitchFamily="18" charset="0"/>
              </a:rPr>
              <a:t>h) Bu Kanun çerçevesinde Bakanlıkça alınan tedbirlere ve yapılan ikincil düzenlemelere uymayanlara ve denetime yetkili olanlarca istenilen defter, belge ve diğer kayıtlar ile bunlara ilişkin bilgileri vermeyenlere veya eksik verenlere ya da denetim elemanlarının görevlerini yapmalarını engelleyenlere </a:t>
            </a:r>
            <a:r>
              <a:rPr lang="tr-TR" sz="1900" b="1" dirty="0">
                <a:solidFill>
                  <a:srgbClr val="C00000"/>
                </a:solidFill>
                <a:latin typeface="Cambria" charset="0"/>
                <a:ea typeface="Cambria" charset="0"/>
                <a:cs typeface="Cambria" charset="0"/>
              </a:rPr>
              <a:t>3.103 </a:t>
            </a:r>
            <a:r>
              <a:rPr lang="tr-TR" sz="1900" dirty="0" smtClean="0">
                <a:latin typeface="Cambria" panose="02040503050406030204" pitchFamily="18" charset="0"/>
              </a:rPr>
              <a:t>Türk </a:t>
            </a:r>
            <a:r>
              <a:rPr lang="tr-TR" sz="1900" dirty="0">
                <a:latin typeface="Cambria" panose="02040503050406030204" pitchFamily="18" charset="0"/>
              </a:rPr>
              <a:t>lirası</a:t>
            </a:r>
            <a:r>
              <a:rPr lang="tr-TR" sz="1900" dirty="0" smtClean="0">
                <a:latin typeface="Cambria" panose="02040503050406030204" pitchFamily="18" charset="0"/>
              </a:rPr>
              <a:t>,</a:t>
            </a:r>
          </a:p>
          <a:p>
            <a:pPr algn="just"/>
            <a:endParaRPr lang="tr-TR" sz="1900" dirty="0" smtClean="0">
              <a:solidFill>
                <a:prstClr val="black"/>
              </a:solidFill>
              <a:latin typeface="Cambria" charset="0"/>
              <a:ea typeface="Cambria" charset="0"/>
              <a:cs typeface="Cambria" charset="0"/>
            </a:endParaRPr>
          </a:p>
          <a:p>
            <a:pPr algn="just"/>
            <a:r>
              <a:rPr lang="tr-TR" sz="1900" dirty="0">
                <a:solidFill>
                  <a:prstClr val="black"/>
                </a:solidFill>
                <a:latin typeface="Cambria" charset="0"/>
                <a:ea typeface="Cambria" charset="0"/>
                <a:cs typeface="Cambria" charset="0"/>
              </a:rPr>
              <a:t>	</a:t>
            </a:r>
            <a:r>
              <a:rPr lang="tr-TR" sz="1900" dirty="0" smtClean="0">
                <a:solidFill>
                  <a:prstClr val="black"/>
                </a:solidFill>
                <a:latin typeface="Cambria" charset="0"/>
                <a:ea typeface="Cambria" charset="0"/>
                <a:cs typeface="Cambria" charset="0"/>
              </a:rPr>
              <a:t>Fiilin </a:t>
            </a:r>
            <a:r>
              <a:rPr lang="tr-TR" sz="1900" dirty="0">
                <a:solidFill>
                  <a:prstClr val="black"/>
                </a:solidFill>
                <a:latin typeface="Cambria" charset="0"/>
                <a:ea typeface="Cambria" charset="0"/>
                <a:cs typeface="Cambria" charset="0"/>
              </a:rPr>
              <a:t>bir takvim yılı içinde tekrarı hâlinde, her bir tekrar için </a:t>
            </a:r>
            <a:r>
              <a:rPr lang="tr-TR" sz="1900" b="1" dirty="0">
                <a:solidFill>
                  <a:srgbClr val="C00000"/>
                </a:solidFill>
                <a:latin typeface="Cambria" charset="0"/>
                <a:ea typeface="Cambria" charset="0"/>
                <a:cs typeface="Cambria" charset="0"/>
              </a:rPr>
              <a:t>iki katı idari </a:t>
            </a:r>
            <a:r>
              <a:rPr lang="tr-TR" sz="1900" dirty="0">
                <a:solidFill>
                  <a:prstClr val="black"/>
                </a:solidFill>
                <a:latin typeface="Cambria" charset="0"/>
                <a:ea typeface="Cambria" charset="0"/>
                <a:cs typeface="Cambria" charset="0"/>
              </a:rPr>
              <a:t>para </a:t>
            </a:r>
            <a:r>
              <a:rPr lang="tr-TR" sz="1900" dirty="0" smtClean="0">
                <a:solidFill>
                  <a:prstClr val="black"/>
                </a:solidFill>
                <a:latin typeface="Cambria" charset="0"/>
                <a:ea typeface="Cambria" charset="0"/>
                <a:cs typeface="Cambria" charset="0"/>
              </a:rPr>
              <a:t>cezası</a:t>
            </a:r>
          </a:p>
          <a:p>
            <a:pPr algn="just"/>
            <a:r>
              <a:rPr lang="tr-TR" sz="1900" dirty="0" smtClean="0">
                <a:solidFill>
                  <a:prstClr val="black"/>
                </a:solidFill>
                <a:latin typeface="Cambria" charset="0"/>
                <a:ea typeface="Cambria" charset="0"/>
                <a:cs typeface="Cambria" charset="0"/>
              </a:rPr>
              <a:t>	uygulanır</a:t>
            </a:r>
            <a:r>
              <a:rPr lang="tr-TR" sz="1900" dirty="0">
                <a:solidFill>
                  <a:prstClr val="black"/>
                </a:solidFill>
                <a:latin typeface="Cambria" charset="0"/>
                <a:ea typeface="Cambria" charset="0"/>
                <a:cs typeface="Cambria" charset="0"/>
              </a:rPr>
              <a:t>.</a:t>
            </a:r>
          </a:p>
          <a:p>
            <a:pPr algn="just"/>
            <a:endParaRPr lang="tr-TR" sz="2000" dirty="0" smtClean="0">
              <a:latin typeface="Cambria" panose="02040503050406030204" pitchFamily="18" charset="0"/>
            </a:endParaRPr>
          </a:p>
          <a:p>
            <a:pPr algn="just"/>
            <a:endParaRPr lang="tr-TR" sz="2000" dirty="0">
              <a:latin typeface="Cambria" panose="02040503050406030204" pitchFamily="18" charset="0"/>
            </a:endParaRPr>
          </a:p>
          <a:p>
            <a:endParaRPr lang="tr-TR" sz="2000" b="1" dirty="0">
              <a:solidFill>
                <a:prstClr val="black"/>
              </a:solidFill>
              <a:latin typeface="Cambria" panose="02040503050406030204" pitchFamily="18" charset="0"/>
              <a:cs typeface="Times New Roman" pitchFamily="18" charset="0"/>
            </a:endParaRPr>
          </a:p>
        </p:txBody>
      </p:sp>
      <p:sp>
        <p:nvSpPr>
          <p:cNvPr id="10" name="Slayt Numarası Yer Tutucusu 9"/>
          <p:cNvSpPr>
            <a:spLocks noGrp="1"/>
          </p:cNvSpPr>
          <p:nvPr>
            <p:ph type="sldNum" sz="quarter" idx="12"/>
          </p:nvPr>
        </p:nvSpPr>
        <p:spPr/>
        <p:txBody>
          <a:bodyPr/>
          <a:lstStyle/>
          <a:p>
            <a:fld id="{30642737-41E3-422E-8589-00A133C6C1A6}" type="slidenum">
              <a:rPr lang="en-US" smtClean="0"/>
              <a:pPr/>
              <a:t>34</a:t>
            </a:fld>
            <a:endParaRPr lang="en-US"/>
          </a:p>
        </p:txBody>
      </p:sp>
    </p:spTree>
    <p:extLst>
      <p:ext uri="{BB962C8B-B14F-4D97-AF65-F5344CB8AC3E}">
        <p14:creationId xmlns:p14="http://schemas.microsoft.com/office/powerpoint/2010/main" val="29252791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187624" y="188640"/>
            <a:ext cx="6840760"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800" b="1" dirty="0" smtClean="0">
                <a:solidFill>
                  <a:schemeClr val="bg1"/>
                </a:solidFill>
                <a:latin typeface="Cambria" panose="02040503050406030204" pitchFamily="18" charset="0"/>
              </a:rPr>
              <a:t>GEÇİŞ HÜKÜMLERİ VE YÜRÜRLÜK </a:t>
            </a:r>
            <a:r>
              <a:rPr lang="tr-TR" sz="2000" b="1" dirty="0" smtClean="0">
                <a:solidFill>
                  <a:schemeClr val="bg1"/>
                </a:solidFill>
                <a:latin typeface="Cambria" panose="02040503050406030204" pitchFamily="18" charset="0"/>
              </a:rPr>
              <a:t>Md. 24</a:t>
            </a:r>
            <a:endParaRPr lang="tr-TR" sz="2000" b="1" dirty="0">
              <a:ln w="12700">
                <a:solidFill>
                  <a:srgbClr val="C42F1A"/>
                </a:solidFill>
                <a:prstDash val="solid"/>
              </a:ln>
              <a:solidFill>
                <a:schemeClr val="bg1"/>
              </a:solidFill>
              <a:latin typeface="Cambria" pitchFamily="18" charset="0"/>
            </a:endParaRPr>
          </a:p>
        </p:txBody>
      </p:sp>
      <p:sp>
        <p:nvSpPr>
          <p:cNvPr id="6" name="Dikdörtgen 5"/>
          <p:cNvSpPr/>
          <p:nvPr/>
        </p:nvSpPr>
        <p:spPr>
          <a:xfrm>
            <a:off x="1187624" y="1813271"/>
            <a:ext cx="6967584" cy="369332"/>
          </a:xfrm>
          <a:prstGeom prst="rect">
            <a:avLst/>
          </a:prstGeom>
        </p:spPr>
        <p:txBody>
          <a:bodyPr wrap="square">
            <a:spAutoFit/>
          </a:bodyPr>
          <a:lstStyle/>
          <a:p>
            <a:r>
              <a:rPr lang="tr-TR" dirty="0" smtClean="0">
                <a:solidFill>
                  <a:srgbClr val="1C283D"/>
                </a:solidFill>
                <a:latin typeface="Cambria" charset="0"/>
                <a:ea typeface="Cambria" charset="0"/>
                <a:cs typeface="Cambria" charset="0"/>
              </a:rPr>
              <a:t>    </a:t>
            </a:r>
            <a:endParaRPr lang="tr-TR" dirty="0">
              <a:latin typeface="Cambria" charset="0"/>
              <a:ea typeface="Cambria" charset="0"/>
              <a:cs typeface="Cambria" charset="0"/>
            </a:endParaRPr>
          </a:p>
        </p:txBody>
      </p:sp>
      <p:sp>
        <p:nvSpPr>
          <p:cNvPr id="7" name="Rectangle 10"/>
          <p:cNvSpPr/>
          <p:nvPr/>
        </p:nvSpPr>
        <p:spPr>
          <a:xfrm>
            <a:off x="899592" y="1340768"/>
            <a:ext cx="4104456" cy="4513014"/>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endParaRPr lang="tr-TR" sz="1600" b="1" dirty="0" smtClean="0">
              <a:solidFill>
                <a:prstClr val="black"/>
              </a:solidFill>
              <a:latin typeface="Cambria" panose="02040503050406030204" pitchFamily="18" charset="0"/>
              <a:cs typeface="Times New Roman" pitchFamily="18" charset="0"/>
            </a:endParaRPr>
          </a:p>
          <a:p>
            <a:endParaRPr lang="tr-TR" sz="1600" b="1" dirty="0">
              <a:solidFill>
                <a:prstClr val="black"/>
              </a:solidFill>
              <a:latin typeface="Cambria" panose="02040503050406030204" pitchFamily="18" charset="0"/>
              <a:cs typeface="Times New Roman" pitchFamily="18" charset="0"/>
            </a:endParaRPr>
          </a:p>
          <a:p>
            <a:pPr algn="just"/>
            <a:endParaRPr lang="tr-TR" dirty="0" smtClean="0">
              <a:solidFill>
                <a:prstClr val="black"/>
              </a:solidFill>
              <a:latin typeface="Cambria" panose="02040503050406030204" pitchFamily="18" charset="0"/>
              <a:cs typeface="Times New Roman" pitchFamily="18" charset="0"/>
            </a:endParaRPr>
          </a:p>
          <a:p>
            <a:pPr algn="just"/>
            <a:r>
              <a:rPr lang="tr-TR" b="1" dirty="0" smtClean="0">
                <a:solidFill>
                  <a:prstClr val="black"/>
                </a:solidFill>
                <a:latin typeface="Cambria" panose="02040503050406030204" pitchFamily="18" charset="0"/>
                <a:cs typeface="Times New Roman" pitchFamily="18" charset="0"/>
              </a:rPr>
              <a:t>	İşletmeler </a:t>
            </a:r>
            <a:r>
              <a:rPr lang="tr-TR" b="1" dirty="0">
                <a:solidFill>
                  <a:srgbClr val="C00000"/>
                </a:solidFill>
                <a:latin typeface="Cambria" panose="02040503050406030204" pitchFamily="18" charset="0"/>
                <a:cs typeface="Times New Roman" pitchFamily="18" charset="0"/>
              </a:rPr>
              <a:t>13 </a:t>
            </a:r>
            <a:r>
              <a:rPr lang="tr-TR" b="1" dirty="0" smtClean="0">
                <a:solidFill>
                  <a:srgbClr val="C00000"/>
                </a:solidFill>
                <a:latin typeface="Cambria" panose="02040503050406030204" pitchFamily="18" charset="0"/>
                <a:cs typeface="Times New Roman" pitchFamily="18" charset="0"/>
              </a:rPr>
              <a:t>Ağustos </a:t>
            </a:r>
            <a:r>
              <a:rPr lang="tr-TR" b="1" dirty="0">
                <a:solidFill>
                  <a:srgbClr val="C00000"/>
                </a:solidFill>
                <a:latin typeface="Cambria" panose="02040503050406030204" pitchFamily="18" charset="0"/>
                <a:cs typeface="Times New Roman" pitchFamily="18" charset="0"/>
              </a:rPr>
              <a:t>2019 </a:t>
            </a:r>
            <a:r>
              <a:rPr lang="tr-TR" dirty="0">
                <a:solidFill>
                  <a:prstClr val="black"/>
                </a:solidFill>
                <a:latin typeface="Cambria" panose="02040503050406030204" pitchFamily="18" charset="0"/>
                <a:cs typeface="Times New Roman" pitchFamily="18" charset="0"/>
              </a:rPr>
              <a:t>tarihine kadar yetki belgesi alacak. </a:t>
            </a:r>
          </a:p>
          <a:p>
            <a:pPr algn="just"/>
            <a:r>
              <a:rPr lang="tr-TR" b="1" dirty="0" smtClean="0">
                <a:solidFill>
                  <a:prstClr val="black"/>
                </a:solidFill>
                <a:latin typeface="Cambria" panose="02040503050406030204" pitchFamily="18" charset="0"/>
                <a:cs typeface="Times New Roman" pitchFamily="18" charset="0"/>
              </a:rPr>
              <a:t>	</a:t>
            </a:r>
          </a:p>
          <a:p>
            <a:pPr algn="just"/>
            <a:r>
              <a:rPr lang="tr-TR" b="1" dirty="0" smtClean="0">
                <a:solidFill>
                  <a:prstClr val="black"/>
                </a:solidFill>
                <a:latin typeface="Cambria" panose="02040503050406030204" pitchFamily="18" charset="0"/>
                <a:cs typeface="Times New Roman" pitchFamily="18" charset="0"/>
              </a:rPr>
              <a:t>	Toplu işyerleri </a:t>
            </a:r>
            <a:r>
              <a:rPr lang="tr-TR" b="1" dirty="0">
                <a:solidFill>
                  <a:srgbClr val="C00000"/>
                </a:solidFill>
                <a:latin typeface="Cambria" panose="02040503050406030204" pitchFamily="18" charset="0"/>
                <a:cs typeface="Times New Roman" pitchFamily="18" charset="0"/>
              </a:rPr>
              <a:t>13 Ağustos </a:t>
            </a:r>
            <a:r>
              <a:rPr lang="tr-TR" b="1" dirty="0" smtClean="0">
                <a:solidFill>
                  <a:srgbClr val="C00000"/>
                </a:solidFill>
                <a:latin typeface="Cambria" panose="02040503050406030204" pitchFamily="18" charset="0"/>
                <a:cs typeface="Times New Roman" pitchFamily="18" charset="0"/>
              </a:rPr>
              <a:t>2019</a:t>
            </a:r>
          </a:p>
          <a:p>
            <a:pPr algn="just"/>
            <a:endParaRPr lang="tr-TR" b="1" dirty="0">
              <a:solidFill>
                <a:srgbClr val="C00000"/>
              </a:solidFill>
              <a:latin typeface="Cambria" panose="02040503050406030204" pitchFamily="18" charset="0"/>
              <a:cs typeface="Times New Roman" pitchFamily="18" charset="0"/>
            </a:endParaRPr>
          </a:p>
          <a:p>
            <a:pPr algn="just"/>
            <a:r>
              <a:rPr lang="tr-TR" b="1" dirty="0" smtClean="0">
                <a:solidFill>
                  <a:srgbClr val="C00000"/>
                </a:solidFill>
                <a:latin typeface="Cambria" panose="02040503050406030204" pitchFamily="18" charset="0"/>
                <a:cs typeface="Times New Roman" pitchFamily="18" charset="0"/>
              </a:rPr>
              <a:t>	</a:t>
            </a:r>
            <a:r>
              <a:rPr lang="tr-TR" b="1" dirty="0" smtClean="0">
                <a:solidFill>
                  <a:prstClr val="black"/>
                </a:solidFill>
                <a:latin typeface="Cambria" panose="02040503050406030204" pitchFamily="18" charset="0"/>
                <a:cs typeface="Times New Roman" pitchFamily="18" charset="0"/>
              </a:rPr>
              <a:t>Taşıt </a:t>
            </a:r>
            <a:r>
              <a:rPr lang="tr-TR" b="1" dirty="0">
                <a:solidFill>
                  <a:prstClr val="black"/>
                </a:solidFill>
                <a:latin typeface="Cambria" panose="02040503050406030204" pitchFamily="18" charset="0"/>
                <a:cs typeface="Times New Roman" pitchFamily="18" charset="0"/>
              </a:rPr>
              <a:t>pazarları </a:t>
            </a:r>
            <a:r>
              <a:rPr lang="tr-TR" b="1" dirty="0" smtClean="0">
                <a:solidFill>
                  <a:srgbClr val="C00000"/>
                </a:solidFill>
                <a:latin typeface="Cambria" panose="02040503050406030204" pitchFamily="18" charset="0"/>
                <a:cs typeface="Times New Roman" pitchFamily="18" charset="0"/>
              </a:rPr>
              <a:t>13 </a:t>
            </a:r>
            <a:r>
              <a:rPr lang="tr-TR" b="1" dirty="0">
                <a:solidFill>
                  <a:srgbClr val="C00000"/>
                </a:solidFill>
                <a:latin typeface="Cambria" panose="02040503050406030204" pitchFamily="18" charset="0"/>
                <a:cs typeface="Times New Roman" pitchFamily="18" charset="0"/>
              </a:rPr>
              <a:t>Ağustos 2020</a:t>
            </a:r>
            <a:r>
              <a:rPr lang="tr-TR" dirty="0">
                <a:solidFill>
                  <a:prstClr val="black"/>
                </a:solidFill>
                <a:latin typeface="Cambria" panose="02040503050406030204" pitchFamily="18" charset="0"/>
                <a:cs typeface="Times New Roman" pitchFamily="18" charset="0"/>
              </a:rPr>
              <a:t> tarihine </a:t>
            </a:r>
            <a:r>
              <a:rPr lang="tr-TR" dirty="0" smtClean="0">
                <a:solidFill>
                  <a:prstClr val="black"/>
                </a:solidFill>
                <a:latin typeface="Cambria" panose="02040503050406030204" pitchFamily="18" charset="0"/>
                <a:cs typeface="Times New Roman" pitchFamily="18" charset="0"/>
              </a:rPr>
              <a:t>kadar Yönetmelikte </a:t>
            </a:r>
            <a:r>
              <a:rPr lang="tr-TR" dirty="0">
                <a:solidFill>
                  <a:prstClr val="black"/>
                </a:solidFill>
                <a:latin typeface="Cambria" panose="02040503050406030204" pitchFamily="18" charset="0"/>
                <a:cs typeface="Times New Roman" pitchFamily="18" charset="0"/>
              </a:rPr>
              <a:t>öngörülen </a:t>
            </a:r>
            <a:r>
              <a:rPr lang="tr-TR" dirty="0" smtClean="0">
                <a:solidFill>
                  <a:prstClr val="black"/>
                </a:solidFill>
                <a:latin typeface="Cambria" panose="02040503050406030204" pitchFamily="18" charset="0"/>
                <a:cs typeface="Times New Roman" pitchFamily="18" charset="0"/>
              </a:rPr>
              <a:t>nitelikleri sağlayacaktır.</a:t>
            </a:r>
            <a:endParaRPr lang="tr-TR" dirty="0">
              <a:solidFill>
                <a:prstClr val="black"/>
              </a:solidFill>
              <a:latin typeface="Cambria" panose="02040503050406030204" pitchFamily="18" charset="0"/>
              <a:cs typeface="Times New Roman" pitchFamily="18" charset="0"/>
            </a:endParaRPr>
          </a:p>
          <a:p>
            <a:pPr marL="285750" indent="-285750">
              <a:buFont typeface="Arial" panose="020B0604020202020204" pitchFamily="34" charset="0"/>
              <a:buChar char="•"/>
            </a:pPr>
            <a:endParaRPr lang="tr-TR" sz="1600" dirty="0" smtClean="0">
              <a:solidFill>
                <a:prstClr val="black"/>
              </a:solidFill>
              <a:latin typeface="Cambria" panose="02040503050406030204" pitchFamily="18" charset="0"/>
              <a:cs typeface="Times New Roman" pitchFamily="18" charset="0"/>
            </a:endParaRPr>
          </a:p>
          <a:p>
            <a:pPr marL="285750" indent="-285750">
              <a:buFont typeface="Arial" panose="020B0604020202020204" pitchFamily="34" charset="0"/>
              <a:buChar char="•"/>
            </a:pPr>
            <a:endParaRPr lang="tr-TR" sz="1600" dirty="0" smtClean="0">
              <a:solidFill>
                <a:prstClr val="black"/>
              </a:solidFill>
              <a:latin typeface="Cambria" panose="02040503050406030204" pitchFamily="18" charset="0"/>
              <a:cs typeface="Times New Roman" pitchFamily="18" charset="0"/>
            </a:endParaRPr>
          </a:p>
          <a:p>
            <a:endParaRPr lang="tr-TR" sz="1600" b="1" dirty="0" smtClean="0">
              <a:solidFill>
                <a:prstClr val="black"/>
              </a:solidFill>
              <a:latin typeface="Cambria" panose="02040503050406030204" pitchFamily="18" charset="0"/>
              <a:cs typeface="Times New Roman" pitchFamily="18" charset="0"/>
            </a:endParaRPr>
          </a:p>
          <a:p>
            <a:pPr algn="ctr"/>
            <a:endParaRPr lang="tr-TR" sz="1600" b="1" dirty="0" smtClean="0">
              <a:solidFill>
                <a:prstClr val="black"/>
              </a:solidFill>
              <a:latin typeface="Cambria" panose="02040503050406030204" pitchFamily="18" charset="0"/>
              <a:cs typeface="Times New Roman" pitchFamily="18" charset="0"/>
            </a:endParaRPr>
          </a:p>
        </p:txBody>
      </p:sp>
      <p:sp>
        <p:nvSpPr>
          <p:cNvPr id="9" name="Rectangle 10"/>
          <p:cNvSpPr/>
          <p:nvPr/>
        </p:nvSpPr>
        <p:spPr>
          <a:xfrm>
            <a:off x="5273929" y="1340768"/>
            <a:ext cx="3402527" cy="4513014"/>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Arial" panose="020B0604020202020204" pitchFamily="34" charset="0"/>
              <a:buChar char="•"/>
            </a:pPr>
            <a:endParaRPr lang="tr-TR" sz="1600" b="1" dirty="0" smtClean="0">
              <a:solidFill>
                <a:prstClr val="black"/>
              </a:solidFill>
              <a:latin typeface="Cambria" panose="02040503050406030204" pitchFamily="18" charset="0"/>
              <a:cs typeface="Times New Roman" pitchFamily="18" charset="0"/>
            </a:endParaRPr>
          </a:p>
          <a:p>
            <a:endParaRPr lang="tr-TR" sz="1600" b="1" dirty="0" smtClean="0">
              <a:solidFill>
                <a:prstClr val="black"/>
              </a:solidFill>
              <a:latin typeface="Cambria" panose="02040503050406030204" pitchFamily="18" charset="0"/>
              <a:cs typeface="Times New Roman" pitchFamily="18" charset="0"/>
            </a:endParaRPr>
          </a:p>
          <a:p>
            <a:endParaRPr lang="tr-TR" sz="1600" b="1" dirty="0" smtClean="0">
              <a:solidFill>
                <a:prstClr val="black"/>
              </a:solidFill>
              <a:latin typeface="Cambria" panose="02040503050406030204" pitchFamily="18" charset="0"/>
              <a:cs typeface="Times New Roman" pitchFamily="18" charset="0"/>
            </a:endParaRPr>
          </a:p>
          <a:p>
            <a:pPr algn="ctr"/>
            <a:r>
              <a:rPr lang="tr-TR" b="1" dirty="0" smtClean="0">
                <a:solidFill>
                  <a:prstClr val="black"/>
                </a:solidFill>
                <a:latin typeface="Cambria" panose="02040503050406030204" pitchFamily="18" charset="0"/>
                <a:cs typeface="Times New Roman" pitchFamily="18" charset="0"/>
              </a:rPr>
              <a:t>Yetki </a:t>
            </a:r>
            <a:r>
              <a:rPr lang="tr-TR" b="1" dirty="0">
                <a:solidFill>
                  <a:prstClr val="black"/>
                </a:solidFill>
                <a:latin typeface="Cambria" panose="02040503050406030204" pitchFamily="18" charset="0"/>
                <a:cs typeface="Times New Roman" pitchFamily="18" charset="0"/>
              </a:rPr>
              <a:t>belgesi</a:t>
            </a:r>
            <a:r>
              <a:rPr lang="tr-TR" dirty="0">
                <a:solidFill>
                  <a:prstClr val="black"/>
                </a:solidFill>
                <a:latin typeface="Cambria" panose="02040503050406030204" pitchFamily="18" charset="0"/>
                <a:cs typeface="Times New Roman" pitchFamily="18" charset="0"/>
              </a:rPr>
              <a:t>,</a:t>
            </a:r>
            <a:r>
              <a:rPr lang="tr-TR" b="1" dirty="0">
                <a:solidFill>
                  <a:prstClr val="black"/>
                </a:solidFill>
                <a:latin typeface="Cambria" panose="02040503050406030204" pitchFamily="18" charset="0"/>
                <a:cs typeface="Times New Roman" pitchFamily="18" charset="0"/>
              </a:rPr>
              <a:t> </a:t>
            </a:r>
            <a:endParaRPr lang="tr-TR" b="1" dirty="0" smtClean="0">
              <a:solidFill>
                <a:prstClr val="black"/>
              </a:solidFill>
              <a:latin typeface="Cambria" panose="02040503050406030204" pitchFamily="18" charset="0"/>
              <a:cs typeface="Times New Roman" pitchFamily="18" charset="0"/>
            </a:endParaRPr>
          </a:p>
          <a:p>
            <a:pPr marL="285750" indent="-285750">
              <a:buFont typeface="Arial" panose="020B0604020202020204" pitchFamily="34" charset="0"/>
              <a:buChar char="•"/>
            </a:pPr>
            <a:endParaRPr lang="tr-TR" b="1" dirty="0" smtClean="0">
              <a:solidFill>
                <a:prstClr val="black"/>
              </a:solidFill>
              <a:latin typeface="Cambria" panose="02040503050406030204" pitchFamily="18" charset="0"/>
              <a:cs typeface="Times New Roman" pitchFamily="18" charset="0"/>
            </a:endParaRPr>
          </a:p>
          <a:p>
            <a:pPr marL="285750" indent="-285750">
              <a:buFont typeface="Arial" panose="020B0604020202020204" pitchFamily="34" charset="0"/>
              <a:buChar char="•"/>
            </a:pPr>
            <a:r>
              <a:rPr lang="tr-TR" b="1" dirty="0" smtClean="0">
                <a:solidFill>
                  <a:prstClr val="black"/>
                </a:solidFill>
                <a:latin typeface="Cambria" panose="02040503050406030204" pitchFamily="18" charset="0"/>
                <a:cs typeface="Times New Roman" pitchFamily="18" charset="0"/>
              </a:rPr>
              <a:t>13 </a:t>
            </a:r>
            <a:r>
              <a:rPr lang="tr-TR" b="1" dirty="0">
                <a:solidFill>
                  <a:prstClr val="black"/>
                </a:solidFill>
                <a:latin typeface="Cambria" panose="02040503050406030204" pitchFamily="18" charset="0"/>
                <a:cs typeface="Times New Roman" pitchFamily="18" charset="0"/>
              </a:rPr>
              <a:t>Mayıs 2018 </a:t>
            </a:r>
            <a:r>
              <a:rPr lang="tr-TR" dirty="0">
                <a:solidFill>
                  <a:prstClr val="black"/>
                </a:solidFill>
                <a:latin typeface="Cambria" panose="02040503050406030204" pitchFamily="18" charset="0"/>
                <a:cs typeface="Times New Roman" pitchFamily="18" charset="0"/>
              </a:rPr>
              <a:t>tarihinden itibaren </a:t>
            </a:r>
            <a:r>
              <a:rPr lang="tr-TR" dirty="0" smtClean="0">
                <a:solidFill>
                  <a:prstClr val="black"/>
                </a:solidFill>
                <a:latin typeface="Cambria" panose="02040503050406030204" pitchFamily="18" charset="0"/>
                <a:cs typeface="Times New Roman" pitchFamily="18" charset="0"/>
              </a:rPr>
              <a:t>Ticaret </a:t>
            </a:r>
            <a:r>
              <a:rPr lang="tr-TR" dirty="0">
                <a:solidFill>
                  <a:prstClr val="black"/>
                </a:solidFill>
                <a:latin typeface="Cambria" panose="02040503050406030204" pitchFamily="18" charset="0"/>
                <a:cs typeface="Times New Roman" pitchFamily="18" charset="0"/>
              </a:rPr>
              <a:t>İ</a:t>
            </a:r>
            <a:r>
              <a:rPr lang="tr-TR" dirty="0" smtClean="0">
                <a:solidFill>
                  <a:prstClr val="black"/>
                </a:solidFill>
                <a:latin typeface="Cambria" panose="02040503050406030204" pitchFamily="18" charset="0"/>
                <a:cs typeface="Times New Roman" pitchFamily="18" charset="0"/>
              </a:rPr>
              <a:t>l </a:t>
            </a:r>
            <a:r>
              <a:rPr lang="tr-TR" dirty="0">
                <a:solidFill>
                  <a:prstClr val="black"/>
                </a:solidFill>
                <a:latin typeface="Cambria" panose="02040503050406030204" pitchFamily="18" charset="0"/>
                <a:cs typeface="Times New Roman" pitchFamily="18" charset="0"/>
              </a:rPr>
              <a:t>M</a:t>
            </a:r>
            <a:r>
              <a:rPr lang="tr-TR" dirty="0" smtClean="0">
                <a:solidFill>
                  <a:prstClr val="black"/>
                </a:solidFill>
                <a:latin typeface="Cambria" panose="02040503050406030204" pitchFamily="18" charset="0"/>
                <a:cs typeface="Times New Roman" pitchFamily="18" charset="0"/>
              </a:rPr>
              <a:t>üdürlüklerince </a:t>
            </a:r>
            <a:r>
              <a:rPr lang="tr-TR" dirty="0">
                <a:solidFill>
                  <a:prstClr val="black"/>
                </a:solidFill>
                <a:latin typeface="Cambria" panose="02040503050406030204" pitchFamily="18" charset="0"/>
                <a:cs typeface="Times New Roman" pitchFamily="18" charset="0"/>
              </a:rPr>
              <a:t>verilmeye </a:t>
            </a:r>
            <a:r>
              <a:rPr lang="tr-TR" dirty="0" smtClean="0">
                <a:solidFill>
                  <a:prstClr val="black"/>
                </a:solidFill>
                <a:latin typeface="Cambria" panose="02040503050406030204" pitchFamily="18" charset="0"/>
                <a:cs typeface="Times New Roman" pitchFamily="18" charset="0"/>
              </a:rPr>
              <a:t>başlandı.</a:t>
            </a:r>
            <a:endParaRPr lang="tr-TR" dirty="0">
              <a:solidFill>
                <a:prstClr val="black"/>
              </a:solidFill>
              <a:latin typeface="Cambria" panose="02040503050406030204" pitchFamily="18" charset="0"/>
              <a:cs typeface="Times New Roman" pitchFamily="18" charset="0"/>
            </a:endParaRPr>
          </a:p>
          <a:p>
            <a:pPr marL="285750" indent="-285750" algn="ctr">
              <a:buFont typeface="Arial" panose="020B0604020202020204" pitchFamily="34" charset="0"/>
              <a:buChar char="•"/>
            </a:pPr>
            <a:endParaRPr lang="tr-TR" b="1" dirty="0">
              <a:solidFill>
                <a:prstClr val="black"/>
              </a:solidFill>
              <a:latin typeface="Cambria" panose="02040503050406030204" pitchFamily="18" charset="0"/>
              <a:cs typeface="Times New Roman" pitchFamily="18" charset="0"/>
            </a:endParaRPr>
          </a:p>
          <a:p>
            <a:endParaRPr lang="tr-TR" sz="1600" dirty="0" smtClean="0">
              <a:solidFill>
                <a:prstClr val="black"/>
              </a:solidFill>
              <a:latin typeface="Cambria" panose="02040503050406030204" pitchFamily="18" charset="0"/>
              <a:cs typeface="Times New Roman" pitchFamily="18" charset="0"/>
            </a:endParaRPr>
          </a:p>
          <a:p>
            <a:pPr marL="285750" indent="-285750">
              <a:buFont typeface="Arial" panose="020B0604020202020204" pitchFamily="34" charset="0"/>
              <a:buChar char="•"/>
            </a:pPr>
            <a:endParaRPr lang="tr-TR" sz="1600" dirty="0" smtClean="0">
              <a:solidFill>
                <a:prstClr val="black"/>
              </a:solidFill>
              <a:latin typeface="Cambria" panose="02040503050406030204" pitchFamily="18" charset="0"/>
              <a:cs typeface="Times New Roman" pitchFamily="18" charset="0"/>
            </a:endParaRPr>
          </a:p>
          <a:p>
            <a:pPr marL="285750" indent="-285750">
              <a:buFont typeface="Arial" panose="020B0604020202020204" pitchFamily="34" charset="0"/>
              <a:buChar char="•"/>
            </a:pPr>
            <a:endParaRPr lang="tr-TR" sz="1600" b="1" dirty="0" smtClean="0">
              <a:solidFill>
                <a:prstClr val="black"/>
              </a:solidFill>
              <a:latin typeface="Cambria" panose="02040503050406030204" pitchFamily="18" charset="0"/>
              <a:cs typeface="Times New Roman" pitchFamily="18" charset="0"/>
            </a:endParaRPr>
          </a:p>
          <a:p>
            <a:pPr marL="285750" indent="-285750" algn="ctr">
              <a:buFont typeface="Arial" panose="020B0604020202020204" pitchFamily="34" charset="0"/>
              <a:buChar char="•"/>
            </a:pPr>
            <a:endParaRPr lang="tr-TR" sz="1600" b="1" dirty="0" smtClean="0">
              <a:solidFill>
                <a:prstClr val="black"/>
              </a:solidFill>
              <a:latin typeface="Cambria" panose="02040503050406030204" pitchFamily="18" charset="0"/>
              <a:cs typeface="Times New Roman" pitchFamily="18" charset="0"/>
            </a:endParaRPr>
          </a:p>
        </p:txBody>
      </p:sp>
      <p:sp>
        <p:nvSpPr>
          <p:cNvPr id="11" name="Slayt Numarası Yer Tutucusu 10"/>
          <p:cNvSpPr>
            <a:spLocks noGrp="1"/>
          </p:cNvSpPr>
          <p:nvPr>
            <p:ph type="sldNum" sz="quarter" idx="12"/>
          </p:nvPr>
        </p:nvSpPr>
        <p:spPr/>
        <p:txBody>
          <a:bodyPr/>
          <a:lstStyle/>
          <a:p>
            <a:fld id="{30642737-41E3-422E-8589-00A133C6C1A6}" type="slidenum">
              <a:rPr lang="en-US" smtClean="0"/>
              <a:pPr/>
              <a:t>35</a:t>
            </a:fld>
            <a:endParaRPr lang="en-US"/>
          </a:p>
        </p:txBody>
      </p:sp>
    </p:spTree>
    <p:extLst>
      <p:ext uri="{BB962C8B-B14F-4D97-AF65-F5344CB8AC3E}">
        <p14:creationId xmlns:p14="http://schemas.microsoft.com/office/powerpoint/2010/main" val="40410703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30642737-41E3-422E-8589-00A133C6C1A6}" type="slidenum">
              <a:rPr lang="en-US" smtClean="0"/>
              <a:pPr/>
              <a:t>36</a:t>
            </a:fld>
            <a:endParaRPr lang="en-US"/>
          </a:p>
        </p:txBody>
      </p:sp>
      <p:sp>
        <p:nvSpPr>
          <p:cNvPr id="3" name="Dikdörtgen 2"/>
          <p:cNvSpPr/>
          <p:nvPr/>
        </p:nvSpPr>
        <p:spPr>
          <a:xfrm>
            <a:off x="467544" y="1268760"/>
            <a:ext cx="8013827" cy="4062651"/>
          </a:xfrm>
          <a:prstGeom prst="rect">
            <a:avLst/>
          </a:prstGeom>
        </p:spPr>
        <p:txBody>
          <a:bodyPr wrap="square">
            <a:spAutoFit/>
          </a:bodyPr>
          <a:lstStyle/>
          <a:p>
            <a:pPr algn="ctr"/>
            <a:endParaRPr lang="tr-TR" b="1" dirty="0" smtClean="0"/>
          </a:p>
          <a:p>
            <a:pPr algn="ctr"/>
            <a:r>
              <a:rPr lang="tr-TR" sz="2000" b="1" dirty="0" smtClean="0">
                <a:latin typeface="Cambria" panose="02040503050406030204" pitchFamily="18" charset="0"/>
              </a:rPr>
              <a:t>Başvuru adresi,</a:t>
            </a:r>
          </a:p>
          <a:p>
            <a:pPr algn="ctr"/>
            <a:endParaRPr lang="tr-TR" sz="2000" b="1" dirty="0" smtClean="0">
              <a:latin typeface="Cambria" panose="02040503050406030204" pitchFamily="18" charset="0"/>
            </a:endParaRPr>
          </a:p>
          <a:p>
            <a:pPr algn="just"/>
            <a:r>
              <a:rPr lang="tr-TR" sz="2000" dirty="0" smtClean="0">
                <a:latin typeface="Cambria" panose="02040503050406030204" pitchFamily="18" charset="0"/>
              </a:rPr>
              <a:t>İkinci El Motorlu Kara Taşıtlarının      Ticareti İnternet Bilgi Sistemi</a:t>
            </a:r>
          </a:p>
          <a:p>
            <a:pPr algn="ctr"/>
            <a:r>
              <a:rPr lang="tr-TR" sz="2000" dirty="0" smtClean="0">
                <a:solidFill>
                  <a:schemeClr val="bg1"/>
                </a:solidFill>
                <a:latin typeface="Cambria" panose="02040503050406030204" pitchFamily="18" charset="0"/>
                <a:hlinkClick r:id="rId2"/>
              </a:rPr>
              <a:t>https://ietts.gtb.gov.tr</a:t>
            </a:r>
            <a:endParaRPr lang="tr-TR" sz="2000" dirty="0" smtClean="0">
              <a:solidFill>
                <a:schemeClr val="bg1"/>
              </a:solidFill>
              <a:latin typeface="Cambria" panose="02040503050406030204" pitchFamily="18" charset="0"/>
            </a:endParaRPr>
          </a:p>
          <a:p>
            <a:pPr algn="ctr"/>
            <a:endParaRPr lang="tr-TR" sz="2000" dirty="0">
              <a:solidFill>
                <a:schemeClr val="bg1"/>
              </a:solidFill>
              <a:latin typeface="Cambria" panose="02040503050406030204" pitchFamily="18" charset="0"/>
            </a:endParaRPr>
          </a:p>
          <a:p>
            <a:pPr algn="ctr">
              <a:defRPr/>
            </a:pPr>
            <a:endParaRPr lang="tr-TR" sz="2000" dirty="0" smtClean="0">
              <a:latin typeface="Cambria" panose="02040503050406030204" pitchFamily="18" charset="0"/>
            </a:endParaRPr>
          </a:p>
          <a:p>
            <a:pPr algn="ctr">
              <a:defRPr/>
            </a:pPr>
            <a:endParaRPr lang="tr-TR" sz="2000" dirty="0">
              <a:latin typeface="Cambria" panose="02040503050406030204" pitchFamily="18" charset="0"/>
            </a:endParaRPr>
          </a:p>
          <a:p>
            <a:pPr algn="ctr">
              <a:defRPr/>
            </a:pPr>
            <a:r>
              <a:rPr lang="tr-TR" sz="2000" dirty="0" smtClean="0">
                <a:latin typeface="Cambria" panose="02040503050406030204" pitchFamily="18" charset="0"/>
              </a:rPr>
              <a:t>Kırıkkale </a:t>
            </a:r>
            <a:r>
              <a:rPr lang="tr-TR" sz="2000" dirty="0">
                <a:latin typeface="Cambria" panose="02040503050406030204" pitchFamily="18" charset="0"/>
              </a:rPr>
              <a:t>Ticaret İl Müdürlüğü’nün </a:t>
            </a:r>
          </a:p>
          <a:p>
            <a:pPr algn="ctr">
              <a:defRPr/>
            </a:pPr>
            <a:r>
              <a:rPr lang="tr-TR" sz="2000" b="1" dirty="0">
                <a:latin typeface="Cambria" panose="02040503050406030204" pitchFamily="18" charset="0"/>
              </a:rPr>
              <a:t>225 59 59</a:t>
            </a:r>
          </a:p>
          <a:p>
            <a:pPr algn="ctr">
              <a:defRPr/>
            </a:pPr>
            <a:r>
              <a:rPr lang="tr-TR" sz="2000" dirty="0">
                <a:latin typeface="Cambria" panose="02040503050406030204" pitchFamily="18" charset="0"/>
              </a:rPr>
              <a:t>numaralı  telefonundan bilgi  edinilebilir.</a:t>
            </a:r>
          </a:p>
          <a:p>
            <a:pPr algn="ctr"/>
            <a:endParaRPr lang="tr-TR" sz="2200" dirty="0">
              <a:solidFill>
                <a:schemeClr val="bg1"/>
              </a:solidFill>
              <a:latin typeface="Cambria" panose="02040503050406030204" pitchFamily="18" charset="0"/>
            </a:endParaRPr>
          </a:p>
          <a:p>
            <a:pPr>
              <a:defRPr/>
            </a:pPr>
            <a:r>
              <a:rPr lang="tr-TR" b="1" dirty="0">
                <a:solidFill>
                  <a:schemeClr val="bg1"/>
                </a:solidFill>
              </a:rPr>
              <a:t>İşlemlerinizi Hızlı Bir Şekilde İETTS Üzerinden Gerçekleştirebilirsiniz</a:t>
            </a:r>
            <a:r>
              <a:rPr lang="tr-TR" b="1" dirty="0" smtClean="0">
                <a:solidFill>
                  <a:schemeClr val="bg1"/>
                </a:solidFill>
              </a:rPr>
              <a:t>.</a:t>
            </a:r>
            <a:endParaRPr lang="tr-TR" b="1" dirty="0">
              <a:solidFill>
                <a:schemeClr val="bg1"/>
              </a:solidFill>
            </a:endParaRPr>
          </a:p>
        </p:txBody>
      </p:sp>
    </p:spTree>
    <p:extLst>
      <p:ext uri="{BB962C8B-B14F-4D97-AF65-F5344CB8AC3E}">
        <p14:creationId xmlns:p14="http://schemas.microsoft.com/office/powerpoint/2010/main" val="14737341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12 Metin Yer Tutucusu"/>
          <p:cNvSpPr txBox="1">
            <a:spLocks/>
          </p:cNvSpPr>
          <p:nvPr/>
        </p:nvSpPr>
        <p:spPr>
          <a:xfrm>
            <a:off x="467544" y="4725144"/>
            <a:ext cx="8280920" cy="143600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fontAlgn="auto">
              <a:spcAft>
                <a:spcPts val="0"/>
              </a:spcAft>
              <a:buNone/>
            </a:pPr>
            <a:r>
              <a:rPr lang="tr-TR" sz="3600" b="1" dirty="0" smtClean="0">
                <a:solidFill>
                  <a:srgbClr val="002060"/>
                </a:solidFill>
                <a:latin typeface="Cambria" pitchFamily="18" charset="0"/>
              </a:rPr>
              <a:t>KATILIMINIZ İÇİN TEŞEKKÜR EDERİM.</a:t>
            </a:r>
            <a:endParaRPr lang="tr-TR" sz="3600" b="1" dirty="0">
              <a:solidFill>
                <a:srgbClr val="002060"/>
              </a:solidFill>
              <a:latin typeface="Cambria" pitchFamily="18" charset="0"/>
            </a:endParaRPr>
          </a:p>
        </p:txBody>
      </p:sp>
      <p:pic>
        <p:nvPicPr>
          <p:cNvPr id="5" name="Resim 4"/>
          <p:cNvPicPr/>
          <p:nvPr/>
        </p:nvPicPr>
        <p:blipFill rotWithShape="1">
          <a:blip r:embed="rId3">
            <a:extLst>
              <a:ext uri="{28A0092B-C50C-407E-A947-70E740481C1C}">
                <a14:useLocalDpi xmlns:a14="http://schemas.microsoft.com/office/drawing/2010/main" val="0"/>
              </a:ext>
            </a:extLst>
          </a:blip>
          <a:srcRect t="19732" r="60233" b="25080"/>
          <a:stretch/>
        </p:blipFill>
        <p:spPr>
          <a:xfrm>
            <a:off x="3091217" y="1628799"/>
            <a:ext cx="2632911" cy="2797707"/>
          </a:xfrm>
          <a:prstGeom prst="rect">
            <a:avLst/>
          </a:prstGeom>
        </p:spPr>
      </p:pic>
      <p:sp>
        <p:nvSpPr>
          <p:cNvPr id="3" name="Slayt Numarası Yer Tutucusu 2"/>
          <p:cNvSpPr>
            <a:spLocks noGrp="1"/>
          </p:cNvSpPr>
          <p:nvPr>
            <p:ph type="sldNum" sz="quarter" idx="12"/>
          </p:nvPr>
        </p:nvSpPr>
        <p:spPr/>
        <p:txBody>
          <a:bodyPr/>
          <a:lstStyle/>
          <a:p>
            <a:fld id="{A2B73C93-2D1C-4611-B1A6-C02899225A4E}" type="slidenum">
              <a:rPr lang="en-US" smtClean="0"/>
              <a:pPr/>
              <a:t>37</a:t>
            </a:fld>
            <a:endParaRPr lang="en-US"/>
          </a:p>
        </p:txBody>
      </p:sp>
    </p:spTree>
    <p:extLst>
      <p:ext uri="{BB962C8B-B14F-4D97-AF65-F5344CB8AC3E}">
        <p14:creationId xmlns:p14="http://schemas.microsoft.com/office/powerpoint/2010/main" val="41289831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Dikdörtgen 3"/>
          <p:cNvSpPr>
            <a:spLocks noChangeArrowheads="1"/>
          </p:cNvSpPr>
          <p:nvPr/>
        </p:nvSpPr>
        <p:spPr bwMode="auto">
          <a:xfrm>
            <a:off x="395536" y="1628800"/>
            <a:ext cx="8208912" cy="38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marL="285750" indent="-285750">
              <a:buFont typeface="Arial" panose="020B0604020202020204" pitchFamily="34" charset="0"/>
              <a:buChar char="•"/>
            </a:pPr>
            <a:endParaRPr lang="tr-TR" sz="2000" dirty="0">
              <a:solidFill>
                <a:prstClr val="black"/>
              </a:solidFill>
              <a:latin typeface="Cambria" panose="02040503050406030204" pitchFamily="18" charset="0"/>
            </a:endParaRPr>
          </a:p>
          <a:p>
            <a:pPr marL="285750" indent="-285750" algn="just">
              <a:buFont typeface="Arial" panose="020B0604020202020204" pitchFamily="34" charset="0"/>
              <a:buChar char="•"/>
            </a:pPr>
            <a:r>
              <a:rPr lang="tr-TR" sz="2000" dirty="0">
                <a:latin typeface="Cambria" panose="02040503050406030204" pitchFamily="18" charset="0"/>
              </a:rPr>
              <a:t>ikinci el motorlu kara taşıtı ticareti yapılan işletme, toplu işyeri ve pazarlarda aranan şartları, </a:t>
            </a:r>
            <a:endParaRPr lang="tr-TR" sz="2000" dirty="0">
              <a:solidFill>
                <a:prstClr val="black"/>
              </a:solidFill>
              <a:latin typeface="Cambria" panose="02040503050406030204" pitchFamily="18" charset="0"/>
            </a:endParaRPr>
          </a:p>
          <a:p>
            <a:pPr marL="285750" indent="-285750" algn="just">
              <a:buFont typeface="Arial" panose="020B0604020202020204" pitchFamily="34" charset="0"/>
              <a:buChar char="•"/>
            </a:pPr>
            <a:r>
              <a:rPr lang="tr-TR" sz="2000" dirty="0" smtClean="0">
                <a:latin typeface="Cambria" panose="02040503050406030204" pitchFamily="18" charset="0"/>
              </a:rPr>
              <a:t>İkinci </a:t>
            </a:r>
            <a:r>
              <a:rPr lang="tr-TR" sz="2000" dirty="0">
                <a:latin typeface="Cambria" panose="02040503050406030204" pitchFamily="18" charset="0"/>
              </a:rPr>
              <a:t>el motorlu kara taşıtı alım satımında ödeme yöntemlerini</a:t>
            </a:r>
            <a:r>
              <a:rPr lang="tr-TR" sz="2000" dirty="0" smtClean="0">
                <a:latin typeface="Cambria" panose="02040503050406030204" pitchFamily="18" charset="0"/>
              </a:rPr>
              <a:t>,</a:t>
            </a:r>
          </a:p>
          <a:p>
            <a:pPr marL="285750" indent="-285750" algn="just">
              <a:buFont typeface="Arial" panose="020B0604020202020204" pitchFamily="34" charset="0"/>
              <a:buChar char="•"/>
            </a:pPr>
            <a:r>
              <a:rPr lang="tr-TR" sz="2000" dirty="0" smtClean="0">
                <a:latin typeface="Cambria" panose="02040503050406030204" pitchFamily="18" charset="0"/>
              </a:rPr>
              <a:t>Noterlerin </a:t>
            </a:r>
            <a:r>
              <a:rPr lang="tr-TR" sz="2000" dirty="0">
                <a:latin typeface="Cambria" panose="02040503050406030204" pitchFamily="18" charset="0"/>
              </a:rPr>
              <a:t>ikinci el motorlu kara taşıtı ticaretine ilişkin yükümlülüklerini </a:t>
            </a:r>
            <a:endParaRPr lang="tr-TR" sz="2000" dirty="0" smtClean="0">
              <a:latin typeface="Cambria" panose="02040503050406030204" pitchFamily="18" charset="0"/>
            </a:endParaRPr>
          </a:p>
          <a:p>
            <a:pPr marL="285750" indent="-285750" algn="just">
              <a:buFont typeface="Arial" panose="020B0604020202020204" pitchFamily="34" charset="0"/>
              <a:buChar char="•"/>
            </a:pPr>
            <a:r>
              <a:rPr lang="tr-TR" sz="2000" dirty="0" smtClean="0">
                <a:latin typeface="Cambria" panose="02040503050406030204" pitchFamily="18" charset="0"/>
              </a:rPr>
              <a:t>ve </a:t>
            </a:r>
            <a:r>
              <a:rPr lang="tr-TR" sz="2000" dirty="0">
                <a:latin typeface="Cambria" panose="02040503050406030204" pitchFamily="18" charset="0"/>
              </a:rPr>
              <a:t>Bakanlık, yetkili idare ve diğer ilgili kurum ve kuruluşların ikinci el motorlu kara taşıtı ticaretine ilişkin görev, yetki ve </a:t>
            </a:r>
            <a:r>
              <a:rPr lang="tr-TR" sz="2000" dirty="0" smtClean="0">
                <a:latin typeface="Cambria" panose="02040503050406030204" pitchFamily="18" charset="0"/>
              </a:rPr>
              <a:t>sorumlulukları </a:t>
            </a:r>
            <a:r>
              <a:rPr lang="tr-TR" sz="2000" dirty="0" smtClean="0">
                <a:solidFill>
                  <a:srgbClr val="FF0000"/>
                </a:solidFill>
                <a:latin typeface="Cambria" panose="02040503050406030204" pitchFamily="18" charset="0"/>
              </a:rPr>
              <a:t>düzenlenmiştir.</a:t>
            </a:r>
          </a:p>
          <a:p>
            <a:pPr marL="0" indent="0" algn="just">
              <a:buNone/>
            </a:pPr>
            <a:endParaRPr lang="tr-TR" sz="2000" dirty="0">
              <a:solidFill>
                <a:prstClr val="black"/>
              </a:solidFill>
              <a:latin typeface="Cambria" panose="02040503050406030204" pitchFamily="18" charset="0"/>
            </a:endParaRPr>
          </a:p>
        </p:txBody>
      </p:sp>
      <p:sp>
        <p:nvSpPr>
          <p:cNvPr id="4" name="1 Başlık"/>
          <p:cNvSpPr txBox="1">
            <a:spLocks/>
          </p:cNvSpPr>
          <p:nvPr/>
        </p:nvSpPr>
        <p:spPr>
          <a:xfrm>
            <a:off x="1547664" y="188640"/>
            <a:ext cx="6480720"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800" b="1" dirty="0" smtClean="0">
                <a:solidFill>
                  <a:schemeClr val="bg1"/>
                </a:solidFill>
                <a:latin typeface="Cambria" panose="02040503050406030204" pitchFamily="18" charset="0"/>
              </a:rPr>
              <a:t>DÜZENLEME İHTİYACI</a:t>
            </a:r>
            <a:endParaRPr lang="tr-TR" sz="2800" b="1" dirty="0">
              <a:ln w="12700">
                <a:solidFill>
                  <a:srgbClr val="C42F1A"/>
                </a:solidFill>
                <a:prstDash val="solid"/>
              </a:ln>
              <a:solidFill>
                <a:schemeClr val="bg1"/>
              </a:solidFill>
              <a:latin typeface="Cambria" pitchFamily="18" charset="0"/>
            </a:endParaRPr>
          </a:p>
        </p:txBody>
      </p:sp>
      <p:sp>
        <p:nvSpPr>
          <p:cNvPr id="6" name="Slayt Numarası Yer Tutucusu 5"/>
          <p:cNvSpPr>
            <a:spLocks noGrp="1"/>
          </p:cNvSpPr>
          <p:nvPr>
            <p:ph type="sldNum" sz="quarter" idx="12"/>
          </p:nvPr>
        </p:nvSpPr>
        <p:spPr/>
        <p:txBody>
          <a:bodyPr/>
          <a:lstStyle/>
          <a:p>
            <a:fld id="{30642737-41E3-422E-8589-00A133C6C1A6}" type="slidenum">
              <a:rPr lang="en-US" smtClean="0"/>
              <a:pPr/>
              <a:t>4</a:t>
            </a:fld>
            <a:endParaRPr lang="en-US"/>
          </a:p>
        </p:txBody>
      </p:sp>
    </p:spTree>
    <p:extLst>
      <p:ext uri="{BB962C8B-B14F-4D97-AF65-F5344CB8AC3E}">
        <p14:creationId xmlns:p14="http://schemas.microsoft.com/office/powerpoint/2010/main" val="16318524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248892" y="188640"/>
            <a:ext cx="6272770"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500" b="1" dirty="0" smtClean="0">
                <a:solidFill>
                  <a:schemeClr val="bg1"/>
                </a:solidFill>
                <a:latin typeface="Cambria" panose="02040503050406030204" pitchFamily="18" charset="0"/>
              </a:rPr>
              <a:t>YÖNETMELİK İLE HEDEFLENENLER </a:t>
            </a:r>
            <a:r>
              <a:rPr lang="tr-TR" sz="2000" b="1" dirty="0" smtClean="0">
                <a:solidFill>
                  <a:schemeClr val="bg1"/>
                </a:solidFill>
                <a:latin typeface="Cambria" panose="02040503050406030204" pitchFamily="18" charset="0"/>
              </a:rPr>
              <a:t>Md. 1</a:t>
            </a:r>
            <a:endParaRPr lang="tr-TR" sz="2000" b="1" dirty="0">
              <a:ln w="12700">
                <a:solidFill>
                  <a:srgbClr val="C42F1A"/>
                </a:solidFill>
                <a:prstDash val="solid"/>
              </a:ln>
              <a:solidFill>
                <a:schemeClr val="bg1"/>
              </a:solidFill>
              <a:latin typeface="Cambria" pitchFamily="18" charset="0"/>
            </a:endParaRPr>
          </a:p>
        </p:txBody>
      </p:sp>
      <p:sp>
        <p:nvSpPr>
          <p:cNvPr id="5" name="Rectangle 10"/>
          <p:cNvSpPr/>
          <p:nvPr/>
        </p:nvSpPr>
        <p:spPr>
          <a:xfrm>
            <a:off x="1271468" y="1124744"/>
            <a:ext cx="2717693" cy="1531278"/>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lang="tr-TR" b="1" dirty="0" smtClean="0">
                <a:solidFill>
                  <a:prstClr val="black"/>
                </a:solidFill>
                <a:latin typeface="Cambria" panose="02040503050406030204" pitchFamily="18" charset="0"/>
                <a:cs typeface="Times New Roman" pitchFamily="18" charset="0"/>
              </a:rPr>
              <a:t>Sektörün </a:t>
            </a:r>
            <a:r>
              <a:rPr lang="tr-TR" b="1" dirty="0">
                <a:solidFill>
                  <a:prstClr val="black"/>
                </a:solidFill>
                <a:latin typeface="Cambria" panose="02040503050406030204" pitchFamily="18" charset="0"/>
                <a:cs typeface="Times New Roman" pitchFamily="18" charset="0"/>
              </a:rPr>
              <a:t>yasal altyapıya kavuşturulması</a:t>
            </a:r>
          </a:p>
        </p:txBody>
      </p:sp>
      <p:sp>
        <p:nvSpPr>
          <p:cNvPr id="6" name="Rectangle 35"/>
          <p:cNvSpPr/>
          <p:nvPr/>
        </p:nvSpPr>
        <p:spPr>
          <a:xfrm>
            <a:off x="4754353" y="1128192"/>
            <a:ext cx="2754732" cy="1531278"/>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marL="180000" algn="ctr">
              <a:lnSpc>
                <a:spcPct val="80000"/>
              </a:lnSpc>
              <a:spcBef>
                <a:spcPct val="20000"/>
              </a:spcBef>
              <a:buClr>
                <a:srgbClr val="FF0000"/>
              </a:buClr>
              <a:defRPr/>
            </a:pPr>
            <a:r>
              <a:rPr lang="tr-TR" b="1" dirty="0" smtClean="0">
                <a:solidFill>
                  <a:prstClr val="black"/>
                </a:solidFill>
                <a:latin typeface="Cambria" panose="02040503050406030204" pitchFamily="18" charset="0"/>
                <a:cs typeface="Times New Roman" pitchFamily="18" charset="0"/>
              </a:rPr>
              <a:t>İkinci el M.K.T. ticaretinin </a:t>
            </a:r>
            <a:r>
              <a:rPr lang="tr-TR" b="1" dirty="0">
                <a:solidFill>
                  <a:prstClr val="black"/>
                </a:solidFill>
                <a:latin typeface="Cambria" panose="02040503050406030204" pitchFamily="18" charset="0"/>
                <a:cs typeface="Times New Roman" pitchFamily="18" charset="0"/>
              </a:rPr>
              <a:t>güvenli bir ortamda </a:t>
            </a:r>
            <a:r>
              <a:rPr lang="tr-TR" b="1" dirty="0" smtClean="0">
                <a:solidFill>
                  <a:prstClr val="black"/>
                </a:solidFill>
                <a:latin typeface="Cambria" panose="02040503050406030204" pitchFamily="18" charset="0"/>
                <a:cs typeface="Times New Roman" pitchFamily="18" charset="0"/>
              </a:rPr>
              <a:t>yapılması</a:t>
            </a:r>
            <a:endParaRPr lang="tr-TR" b="1" dirty="0">
              <a:solidFill>
                <a:prstClr val="black"/>
              </a:solidFill>
              <a:latin typeface="Cambria" panose="02040503050406030204" pitchFamily="18" charset="0"/>
              <a:cs typeface="Times New Roman" pitchFamily="18" charset="0"/>
            </a:endParaRPr>
          </a:p>
        </p:txBody>
      </p:sp>
      <p:sp>
        <p:nvSpPr>
          <p:cNvPr id="7" name="Rectangle 35"/>
          <p:cNvSpPr/>
          <p:nvPr/>
        </p:nvSpPr>
        <p:spPr>
          <a:xfrm>
            <a:off x="1252948" y="2842210"/>
            <a:ext cx="2754732" cy="1531278"/>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lang="tr-TR" b="1" dirty="0">
                <a:solidFill>
                  <a:prstClr val="black"/>
                </a:solidFill>
                <a:latin typeface="Cambria" panose="02040503050406030204" pitchFamily="18" charset="0"/>
                <a:cs typeface="Times New Roman" pitchFamily="18" charset="0"/>
              </a:rPr>
              <a:t>Haksız rekabetin ve kayıt dışı faaliyetlerin </a:t>
            </a:r>
            <a:r>
              <a:rPr lang="tr-TR" b="1" dirty="0" smtClean="0">
                <a:solidFill>
                  <a:prstClr val="black"/>
                </a:solidFill>
                <a:latin typeface="Cambria" panose="02040503050406030204" pitchFamily="18" charset="0"/>
                <a:cs typeface="Times New Roman" pitchFamily="18" charset="0"/>
              </a:rPr>
              <a:t>önlenmesi</a:t>
            </a:r>
            <a:endParaRPr lang="tr-TR" b="1" dirty="0">
              <a:solidFill>
                <a:prstClr val="black"/>
              </a:solidFill>
              <a:latin typeface="Cambria" panose="02040503050406030204" pitchFamily="18" charset="0"/>
              <a:cs typeface="Times New Roman" pitchFamily="18" charset="0"/>
            </a:endParaRPr>
          </a:p>
        </p:txBody>
      </p:sp>
      <p:sp>
        <p:nvSpPr>
          <p:cNvPr id="8" name="Rectangle 35"/>
          <p:cNvSpPr/>
          <p:nvPr/>
        </p:nvSpPr>
        <p:spPr>
          <a:xfrm>
            <a:off x="4766929" y="2842210"/>
            <a:ext cx="2754732" cy="1531278"/>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lang="tr-TR" b="1" dirty="0" smtClean="0">
                <a:solidFill>
                  <a:prstClr val="black"/>
                </a:solidFill>
                <a:latin typeface="Cambria" panose="02040503050406030204" pitchFamily="18" charset="0"/>
                <a:cs typeface="Times New Roman" pitchFamily="18" charset="0"/>
              </a:rPr>
              <a:t>Mesleğe itibar kazandırılması ve meslek mensuplarına duyulan güvenin artırılması </a:t>
            </a:r>
            <a:endParaRPr lang="tr-TR" b="1" dirty="0">
              <a:solidFill>
                <a:prstClr val="black"/>
              </a:solidFill>
              <a:latin typeface="Cambria" panose="02040503050406030204" pitchFamily="18" charset="0"/>
              <a:cs typeface="Times New Roman" pitchFamily="18" charset="0"/>
            </a:endParaRPr>
          </a:p>
        </p:txBody>
      </p:sp>
      <p:sp>
        <p:nvSpPr>
          <p:cNvPr id="9" name="Rectangle 35"/>
          <p:cNvSpPr/>
          <p:nvPr/>
        </p:nvSpPr>
        <p:spPr>
          <a:xfrm>
            <a:off x="1248891" y="4559676"/>
            <a:ext cx="2754732" cy="1531278"/>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lang="tr-TR" b="1" dirty="0">
                <a:solidFill>
                  <a:prstClr val="black"/>
                </a:solidFill>
                <a:latin typeface="Cambria" panose="02040503050406030204" pitchFamily="18" charset="0"/>
                <a:cs typeface="Times New Roman" pitchFamily="18" charset="0"/>
              </a:rPr>
              <a:t>Nitelikli insan </a:t>
            </a:r>
            <a:r>
              <a:rPr lang="tr-TR" b="1" dirty="0" smtClean="0">
                <a:solidFill>
                  <a:prstClr val="black"/>
                </a:solidFill>
                <a:latin typeface="Cambria" panose="02040503050406030204" pitchFamily="18" charset="0"/>
                <a:cs typeface="Times New Roman" pitchFamily="18" charset="0"/>
              </a:rPr>
              <a:t>kaynağı yaratılması</a:t>
            </a:r>
            <a:endParaRPr lang="tr-TR" b="1" dirty="0">
              <a:solidFill>
                <a:prstClr val="black"/>
              </a:solidFill>
              <a:latin typeface="Cambria" panose="02040503050406030204" pitchFamily="18" charset="0"/>
              <a:cs typeface="Times New Roman" pitchFamily="18" charset="0"/>
            </a:endParaRPr>
          </a:p>
        </p:txBody>
      </p:sp>
      <p:sp>
        <p:nvSpPr>
          <p:cNvPr id="10" name="Rectangle 35"/>
          <p:cNvSpPr/>
          <p:nvPr/>
        </p:nvSpPr>
        <p:spPr>
          <a:xfrm>
            <a:off x="4754353" y="4559676"/>
            <a:ext cx="2754732" cy="1531278"/>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lang="tr-TR" b="1" dirty="0" smtClean="0">
              <a:solidFill>
                <a:prstClr val="black"/>
              </a:solidFill>
              <a:latin typeface="Cambria" panose="02040503050406030204" pitchFamily="18" charset="0"/>
              <a:cs typeface="Times New Roman" pitchFamily="18" charset="0"/>
            </a:endParaRPr>
          </a:p>
          <a:p>
            <a:pPr algn="ctr"/>
            <a:r>
              <a:rPr lang="tr-TR" b="1" dirty="0" smtClean="0">
                <a:solidFill>
                  <a:prstClr val="black"/>
                </a:solidFill>
                <a:latin typeface="Cambria" panose="02040503050406030204" pitchFamily="18" charset="0"/>
                <a:cs typeface="Times New Roman" pitchFamily="18" charset="0"/>
              </a:rPr>
              <a:t>Hizmet</a:t>
            </a:r>
            <a:r>
              <a:rPr lang="tr-TR" b="1" dirty="0" smtClean="0">
                <a:solidFill>
                  <a:prstClr val="black"/>
                </a:solidFill>
                <a:latin typeface="Cambria" panose="02040503050406030204" pitchFamily="18" charset="0"/>
              </a:rPr>
              <a:t> </a:t>
            </a:r>
            <a:r>
              <a:rPr lang="tr-TR" b="1" dirty="0">
                <a:solidFill>
                  <a:prstClr val="black"/>
                </a:solidFill>
                <a:latin typeface="Cambria" panose="02040503050406030204" pitchFamily="18" charset="0"/>
                <a:cs typeface="Times New Roman" pitchFamily="18" charset="0"/>
              </a:rPr>
              <a:t>kalitesinin ve </a:t>
            </a:r>
          </a:p>
          <a:p>
            <a:pPr algn="ctr"/>
            <a:r>
              <a:rPr lang="tr-TR" b="1" dirty="0">
                <a:solidFill>
                  <a:prstClr val="black"/>
                </a:solidFill>
                <a:latin typeface="Cambria" panose="02040503050406030204" pitchFamily="18" charset="0"/>
                <a:cs typeface="Times New Roman" pitchFamily="18" charset="0"/>
              </a:rPr>
              <a:t>tüketici memnuniyetinin arttırılması</a:t>
            </a:r>
          </a:p>
          <a:p>
            <a:pPr algn="ctr"/>
            <a:endParaRPr lang="tr-TR" b="1" dirty="0">
              <a:solidFill>
                <a:prstClr val="black"/>
              </a:solidFill>
              <a:latin typeface="Cambria" panose="02040503050406030204" pitchFamily="18" charset="0"/>
              <a:cs typeface="Times New Roman" pitchFamily="18" charset="0"/>
            </a:endParaRPr>
          </a:p>
        </p:txBody>
      </p:sp>
      <p:sp>
        <p:nvSpPr>
          <p:cNvPr id="12" name="Slayt Numarası Yer Tutucusu 11"/>
          <p:cNvSpPr>
            <a:spLocks noGrp="1"/>
          </p:cNvSpPr>
          <p:nvPr>
            <p:ph type="sldNum" sz="quarter" idx="12"/>
          </p:nvPr>
        </p:nvSpPr>
        <p:spPr/>
        <p:txBody>
          <a:bodyPr/>
          <a:lstStyle/>
          <a:p>
            <a:fld id="{30642737-41E3-422E-8589-00A133C6C1A6}" type="slidenum">
              <a:rPr lang="en-US" smtClean="0"/>
              <a:pPr/>
              <a:t>5</a:t>
            </a:fld>
            <a:endParaRPr lang="en-US"/>
          </a:p>
        </p:txBody>
      </p:sp>
    </p:spTree>
    <p:extLst>
      <p:ext uri="{BB962C8B-B14F-4D97-AF65-F5344CB8AC3E}">
        <p14:creationId xmlns:p14="http://schemas.microsoft.com/office/powerpoint/2010/main" val="3785651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1547664" y="188640"/>
            <a:ext cx="6480720"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800" b="1" dirty="0" smtClean="0">
                <a:solidFill>
                  <a:schemeClr val="bg1"/>
                </a:solidFill>
                <a:latin typeface="Cambria" panose="02040503050406030204" pitchFamily="18" charset="0"/>
              </a:rPr>
              <a:t>YÖNETMELİĞİN KAPSAMI </a:t>
            </a:r>
            <a:r>
              <a:rPr lang="tr-TR" sz="2000" b="1" dirty="0" smtClean="0">
                <a:solidFill>
                  <a:schemeClr val="bg1"/>
                </a:solidFill>
                <a:latin typeface="Cambria" panose="02040503050406030204" pitchFamily="18" charset="0"/>
              </a:rPr>
              <a:t>Md. 2</a:t>
            </a:r>
            <a:endParaRPr lang="tr-TR" sz="2000" b="1" dirty="0">
              <a:ln w="12700">
                <a:solidFill>
                  <a:srgbClr val="C42F1A"/>
                </a:solidFill>
                <a:prstDash val="solid"/>
              </a:ln>
              <a:solidFill>
                <a:schemeClr val="bg1"/>
              </a:solidFill>
              <a:latin typeface="Cambria" pitchFamily="18" charset="0"/>
            </a:endParaRPr>
          </a:p>
        </p:txBody>
      </p:sp>
      <p:sp>
        <p:nvSpPr>
          <p:cNvPr id="7" name="Rectangle 10"/>
          <p:cNvSpPr/>
          <p:nvPr/>
        </p:nvSpPr>
        <p:spPr>
          <a:xfrm>
            <a:off x="971601" y="1556792"/>
            <a:ext cx="3168352" cy="2603069"/>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marL="533400" indent="-180975" algn="ctr"/>
            <a:r>
              <a:rPr lang="tr-TR" b="1" dirty="0" smtClean="0">
                <a:solidFill>
                  <a:prstClr val="black"/>
                </a:solidFill>
                <a:latin typeface="Cambria" panose="02040503050406030204" pitchFamily="18" charset="0"/>
                <a:cs typeface="Times New Roman" pitchFamily="18" charset="0"/>
              </a:rPr>
              <a:t>Kapsam İçindeki Taşıtlar</a:t>
            </a:r>
          </a:p>
          <a:p>
            <a:pPr marL="533400" indent="-180975"/>
            <a:endParaRPr lang="tr-TR" sz="1600" dirty="0">
              <a:solidFill>
                <a:prstClr val="black"/>
              </a:solidFill>
              <a:latin typeface="Cambria" panose="02040503050406030204" pitchFamily="18" charset="0"/>
              <a:cs typeface="Times New Roman" pitchFamily="18" charset="0"/>
            </a:endParaRPr>
          </a:p>
          <a:p>
            <a:pPr marL="533400" indent="-180975"/>
            <a:r>
              <a:rPr lang="tr-TR" dirty="0" smtClean="0">
                <a:solidFill>
                  <a:prstClr val="black"/>
                </a:solidFill>
                <a:latin typeface="Cambria" panose="02040503050406030204" pitchFamily="18" charset="0"/>
                <a:cs typeface="Times New Roman" pitchFamily="18" charset="0"/>
              </a:rPr>
              <a:t>Motosiklet</a:t>
            </a:r>
            <a:r>
              <a:rPr lang="tr-TR" dirty="0" smtClean="0">
                <a:solidFill>
                  <a:prstClr val="black"/>
                </a:solidFill>
                <a:latin typeface="Cambria" panose="02040503050406030204" pitchFamily="18" charset="0"/>
              </a:rPr>
              <a:t> </a:t>
            </a:r>
          </a:p>
          <a:p>
            <a:pPr marL="533400" indent="-180975"/>
            <a:r>
              <a:rPr lang="tr-TR" dirty="0" smtClean="0">
                <a:solidFill>
                  <a:prstClr val="black"/>
                </a:solidFill>
                <a:latin typeface="Cambria" panose="02040503050406030204" pitchFamily="18" charset="0"/>
                <a:cs typeface="Times New Roman" pitchFamily="18" charset="0"/>
              </a:rPr>
              <a:t>Otomobil</a:t>
            </a:r>
          </a:p>
          <a:p>
            <a:pPr marL="533400" indent="-180975"/>
            <a:r>
              <a:rPr lang="tr-TR" dirty="0" smtClean="0">
                <a:solidFill>
                  <a:prstClr val="black"/>
                </a:solidFill>
                <a:latin typeface="Cambria" panose="02040503050406030204" pitchFamily="18" charset="0"/>
                <a:cs typeface="Times New Roman" pitchFamily="18" charset="0"/>
              </a:rPr>
              <a:t>Otobüs</a:t>
            </a:r>
            <a:r>
              <a:rPr lang="tr-TR" dirty="0" smtClean="0">
                <a:solidFill>
                  <a:prstClr val="black"/>
                </a:solidFill>
                <a:latin typeface="Cambria" panose="02040503050406030204" pitchFamily="18" charset="0"/>
              </a:rPr>
              <a:t>  </a:t>
            </a:r>
          </a:p>
          <a:p>
            <a:pPr marL="533400" indent="-180975"/>
            <a:r>
              <a:rPr lang="tr-TR" dirty="0" smtClean="0">
                <a:solidFill>
                  <a:prstClr val="black"/>
                </a:solidFill>
                <a:latin typeface="Cambria" panose="02040503050406030204" pitchFamily="18" charset="0"/>
                <a:cs typeface="Times New Roman" pitchFamily="18" charset="0"/>
              </a:rPr>
              <a:t>Kamyonet</a:t>
            </a:r>
          </a:p>
          <a:p>
            <a:pPr marL="533400" indent="-180975"/>
            <a:r>
              <a:rPr lang="tr-TR" dirty="0" smtClean="0">
                <a:solidFill>
                  <a:prstClr val="black"/>
                </a:solidFill>
                <a:latin typeface="Cambria" panose="02040503050406030204" pitchFamily="18" charset="0"/>
                <a:cs typeface="Times New Roman" pitchFamily="18" charset="0"/>
              </a:rPr>
              <a:t>Kamyon</a:t>
            </a:r>
          </a:p>
          <a:p>
            <a:pPr marL="533400" indent="-180975"/>
            <a:r>
              <a:rPr lang="tr-TR" dirty="0" smtClean="0">
                <a:solidFill>
                  <a:prstClr val="black"/>
                </a:solidFill>
                <a:latin typeface="Cambria" panose="02040503050406030204" pitchFamily="18" charset="0"/>
                <a:cs typeface="Times New Roman" pitchFamily="18" charset="0"/>
              </a:rPr>
              <a:t>Arazi</a:t>
            </a:r>
            <a:r>
              <a:rPr lang="tr-TR" dirty="0" smtClean="0">
                <a:solidFill>
                  <a:prstClr val="black"/>
                </a:solidFill>
                <a:latin typeface="Cambria" panose="02040503050406030204" pitchFamily="18" charset="0"/>
              </a:rPr>
              <a:t> </a:t>
            </a:r>
            <a:r>
              <a:rPr lang="tr-TR" dirty="0" smtClean="0">
                <a:solidFill>
                  <a:prstClr val="black"/>
                </a:solidFill>
                <a:latin typeface="Cambria" panose="02040503050406030204" pitchFamily="18" charset="0"/>
                <a:cs typeface="Times New Roman" pitchFamily="18" charset="0"/>
              </a:rPr>
              <a:t>taşıtı</a:t>
            </a:r>
            <a:r>
              <a:rPr lang="tr-TR" dirty="0" smtClean="0">
                <a:solidFill>
                  <a:prstClr val="black"/>
                </a:solidFill>
                <a:latin typeface="Cambria" panose="02040503050406030204" pitchFamily="18" charset="0"/>
              </a:rPr>
              <a:t> </a:t>
            </a:r>
          </a:p>
          <a:p>
            <a:pPr marL="533400" indent="-180975"/>
            <a:r>
              <a:rPr lang="tr-TR" dirty="0" smtClean="0">
                <a:solidFill>
                  <a:prstClr val="black"/>
                </a:solidFill>
                <a:latin typeface="Cambria" panose="02040503050406030204" pitchFamily="18" charset="0"/>
                <a:cs typeface="Times New Roman" pitchFamily="18" charset="0"/>
              </a:rPr>
              <a:t>Lastik</a:t>
            </a:r>
            <a:r>
              <a:rPr lang="tr-TR" dirty="0" smtClean="0">
                <a:solidFill>
                  <a:prstClr val="black"/>
                </a:solidFill>
                <a:latin typeface="Cambria" panose="02040503050406030204" pitchFamily="18" charset="0"/>
              </a:rPr>
              <a:t> </a:t>
            </a:r>
            <a:r>
              <a:rPr lang="tr-TR" dirty="0" smtClean="0">
                <a:solidFill>
                  <a:prstClr val="black"/>
                </a:solidFill>
                <a:latin typeface="Cambria" panose="02040503050406030204" pitchFamily="18" charset="0"/>
                <a:cs typeface="Times New Roman" pitchFamily="18" charset="0"/>
              </a:rPr>
              <a:t>tekerlekli</a:t>
            </a:r>
            <a:r>
              <a:rPr lang="tr-TR" dirty="0" smtClean="0">
                <a:solidFill>
                  <a:prstClr val="black"/>
                </a:solidFill>
                <a:latin typeface="Cambria" panose="02040503050406030204" pitchFamily="18" charset="0"/>
              </a:rPr>
              <a:t> </a:t>
            </a:r>
            <a:r>
              <a:rPr lang="tr-TR" dirty="0" smtClean="0">
                <a:solidFill>
                  <a:prstClr val="black"/>
                </a:solidFill>
                <a:latin typeface="Cambria" panose="02040503050406030204" pitchFamily="18" charset="0"/>
                <a:cs typeface="Times New Roman" pitchFamily="18" charset="0"/>
              </a:rPr>
              <a:t>traktör</a:t>
            </a:r>
            <a:endParaRPr lang="tr-TR" dirty="0">
              <a:solidFill>
                <a:prstClr val="black"/>
              </a:solidFill>
              <a:latin typeface="Cambria" panose="02040503050406030204" pitchFamily="18" charset="0"/>
              <a:cs typeface="Times New Roman" pitchFamily="18" charset="0"/>
            </a:endParaRPr>
          </a:p>
        </p:txBody>
      </p:sp>
      <p:sp>
        <p:nvSpPr>
          <p:cNvPr id="9" name="Rectangle 10"/>
          <p:cNvSpPr/>
          <p:nvPr/>
        </p:nvSpPr>
        <p:spPr>
          <a:xfrm>
            <a:off x="4932040" y="1196752"/>
            <a:ext cx="3672408" cy="4968552"/>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marL="180000" algn="ctr">
              <a:lnSpc>
                <a:spcPct val="80000"/>
              </a:lnSpc>
              <a:spcBef>
                <a:spcPct val="20000"/>
              </a:spcBef>
              <a:buClr>
                <a:srgbClr val="FF0000"/>
              </a:buClr>
              <a:defRPr/>
            </a:pPr>
            <a:r>
              <a:rPr lang="tr-TR" b="1" dirty="0" smtClean="0">
                <a:solidFill>
                  <a:prstClr val="black"/>
                </a:solidFill>
                <a:latin typeface="Cambria" panose="02040503050406030204" pitchFamily="18" charset="0"/>
                <a:cs typeface="Times New Roman" pitchFamily="18" charset="0"/>
              </a:rPr>
              <a:t>Kapsam Dışındaki Satışlar</a:t>
            </a:r>
          </a:p>
          <a:p>
            <a:pPr marL="180000" algn="just">
              <a:lnSpc>
                <a:spcPct val="80000"/>
              </a:lnSpc>
              <a:spcBef>
                <a:spcPct val="20000"/>
              </a:spcBef>
              <a:buClr>
                <a:srgbClr val="FF0000"/>
              </a:buClr>
              <a:defRPr/>
            </a:pPr>
            <a:endParaRPr lang="tr-TR" b="1" dirty="0">
              <a:solidFill>
                <a:prstClr val="black"/>
              </a:solidFill>
              <a:latin typeface="Cambria" panose="02040503050406030204" pitchFamily="18" charset="0"/>
              <a:cs typeface="Times New Roman" pitchFamily="18" charset="0"/>
            </a:endParaRPr>
          </a:p>
          <a:p>
            <a:pPr algn="just"/>
            <a:r>
              <a:rPr lang="tr-TR" dirty="0" smtClean="0"/>
              <a:t> 	</a:t>
            </a:r>
            <a:r>
              <a:rPr lang="tr-TR" dirty="0" smtClean="0">
                <a:latin typeface="Cambria" panose="02040503050406030204" pitchFamily="18" charset="0"/>
              </a:rPr>
              <a:t>Taşıt </a:t>
            </a:r>
            <a:r>
              <a:rPr lang="tr-TR" dirty="0">
                <a:latin typeface="Cambria" panose="02040503050406030204" pitchFamily="18" charset="0"/>
              </a:rPr>
              <a:t>Kanununa tabi idare, kurum ve kuruluşlar ile kamu kurumu niteliğindeki meslek kuruluşlarınca yapılan satışlar</a:t>
            </a:r>
            <a:r>
              <a:rPr lang="tr-TR" dirty="0" smtClean="0">
                <a:latin typeface="Cambria" panose="02040503050406030204" pitchFamily="18" charset="0"/>
              </a:rPr>
              <a:t>.</a:t>
            </a:r>
          </a:p>
          <a:p>
            <a:pPr algn="just"/>
            <a:endParaRPr lang="tr-TR" dirty="0" smtClean="0">
              <a:latin typeface="Cambria" panose="02040503050406030204" pitchFamily="18" charset="0"/>
            </a:endParaRPr>
          </a:p>
          <a:p>
            <a:pPr algn="just"/>
            <a:r>
              <a:rPr lang="tr-TR" dirty="0" smtClean="0">
                <a:latin typeface="Cambria" panose="02040503050406030204" pitchFamily="18" charset="0"/>
              </a:rPr>
              <a:t>	Gümrük </a:t>
            </a:r>
            <a:r>
              <a:rPr lang="tr-TR" dirty="0">
                <a:latin typeface="Cambria" panose="02040503050406030204" pitchFamily="18" charset="0"/>
              </a:rPr>
              <a:t>Kanunu </a:t>
            </a:r>
            <a:r>
              <a:rPr lang="tr-TR" dirty="0" smtClean="0">
                <a:latin typeface="Cambria" panose="02040503050406030204" pitchFamily="18" charset="0"/>
              </a:rPr>
              <a:t>ve </a:t>
            </a:r>
            <a:r>
              <a:rPr lang="tr-TR" dirty="0">
                <a:latin typeface="Cambria" panose="02040503050406030204" pitchFamily="18" charset="0"/>
              </a:rPr>
              <a:t>Kaçakçılıkla Mücadele Kanunu çerçevesinde yapılan satışlar.</a:t>
            </a:r>
          </a:p>
          <a:p>
            <a:endParaRPr lang="tr-TR" dirty="0"/>
          </a:p>
          <a:p>
            <a:pPr marL="180000" algn="just">
              <a:lnSpc>
                <a:spcPct val="80000"/>
              </a:lnSpc>
              <a:spcBef>
                <a:spcPct val="20000"/>
              </a:spcBef>
              <a:buClr>
                <a:srgbClr val="FF0000"/>
              </a:buClr>
              <a:defRPr/>
            </a:pPr>
            <a:r>
              <a:rPr lang="tr-TR" dirty="0" smtClean="0">
                <a:solidFill>
                  <a:prstClr val="black"/>
                </a:solidFill>
                <a:latin typeface="Cambria" panose="02040503050406030204" pitchFamily="18" charset="0"/>
                <a:cs typeface="Times New Roman" pitchFamily="18" charset="0"/>
              </a:rPr>
              <a:t>	Bu </a:t>
            </a:r>
            <a:r>
              <a:rPr lang="tr-TR" dirty="0">
                <a:solidFill>
                  <a:prstClr val="black"/>
                </a:solidFill>
                <a:latin typeface="Cambria" panose="02040503050406030204" pitchFamily="18" charset="0"/>
                <a:cs typeface="Times New Roman" pitchFamily="18" charset="0"/>
              </a:rPr>
              <a:t>işle iştigal edenlerin kendi aralarındaki satışlar</a:t>
            </a:r>
          </a:p>
          <a:p>
            <a:pPr marL="180000" algn="just">
              <a:lnSpc>
                <a:spcPct val="80000"/>
              </a:lnSpc>
              <a:spcBef>
                <a:spcPct val="20000"/>
              </a:spcBef>
              <a:buClr>
                <a:srgbClr val="FF0000"/>
              </a:buClr>
              <a:defRPr/>
            </a:pPr>
            <a:endParaRPr lang="tr-TR" dirty="0">
              <a:solidFill>
                <a:prstClr val="black"/>
              </a:solidFill>
              <a:latin typeface="Cambria" panose="02040503050406030204" pitchFamily="18" charset="0"/>
              <a:cs typeface="Times New Roman" pitchFamily="18" charset="0"/>
            </a:endParaRPr>
          </a:p>
          <a:p>
            <a:pPr marL="180000" algn="just">
              <a:lnSpc>
                <a:spcPct val="80000"/>
              </a:lnSpc>
              <a:spcBef>
                <a:spcPct val="20000"/>
              </a:spcBef>
              <a:buClr>
                <a:srgbClr val="FF0000"/>
              </a:buClr>
              <a:defRPr/>
            </a:pPr>
            <a:r>
              <a:rPr lang="tr-TR" dirty="0" smtClean="0">
                <a:solidFill>
                  <a:prstClr val="black"/>
                </a:solidFill>
                <a:latin typeface="Cambria" panose="02040503050406030204" pitchFamily="18" charset="0"/>
                <a:cs typeface="Times New Roman" pitchFamily="18" charset="0"/>
              </a:rPr>
              <a:t>	Haciz</a:t>
            </a:r>
            <a:r>
              <a:rPr lang="tr-TR" dirty="0">
                <a:solidFill>
                  <a:prstClr val="black"/>
                </a:solidFill>
                <a:latin typeface="Cambria" panose="02040503050406030204" pitchFamily="18" charset="0"/>
                <a:cs typeface="Times New Roman" pitchFamily="18" charset="0"/>
              </a:rPr>
              <a:t>, müsadere, zapt, buluntu, trafikten men gibi nedenlerle kamu kurumlarınca yapılan satışlar</a:t>
            </a:r>
          </a:p>
        </p:txBody>
      </p:sp>
      <p:sp>
        <p:nvSpPr>
          <p:cNvPr id="11" name="Slayt Numarası Yer Tutucusu 10"/>
          <p:cNvSpPr>
            <a:spLocks noGrp="1"/>
          </p:cNvSpPr>
          <p:nvPr>
            <p:ph type="sldNum" sz="quarter" idx="12"/>
          </p:nvPr>
        </p:nvSpPr>
        <p:spPr/>
        <p:txBody>
          <a:bodyPr/>
          <a:lstStyle/>
          <a:p>
            <a:fld id="{30642737-41E3-422E-8589-00A133C6C1A6}" type="slidenum">
              <a:rPr lang="en-US" smtClean="0"/>
              <a:pPr/>
              <a:t>6</a:t>
            </a:fld>
            <a:endParaRPr lang="en-US"/>
          </a:p>
        </p:txBody>
      </p:sp>
    </p:spTree>
    <p:extLst>
      <p:ext uri="{BB962C8B-B14F-4D97-AF65-F5344CB8AC3E}">
        <p14:creationId xmlns:p14="http://schemas.microsoft.com/office/powerpoint/2010/main" val="8267800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787651" y="188640"/>
            <a:ext cx="7960813"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800" b="1" dirty="0" smtClean="0">
                <a:solidFill>
                  <a:schemeClr val="bg1"/>
                </a:solidFill>
                <a:latin typeface="Cambria" panose="02040503050406030204" pitchFamily="18" charset="0"/>
              </a:rPr>
              <a:t>YETKİ BELGESİ </a:t>
            </a:r>
            <a:r>
              <a:rPr lang="tr-TR" sz="2000" b="1" dirty="0" smtClean="0">
                <a:solidFill>
                  <a:schemeClr val="bg1"/>
                </a:solidFill>
                <a:latin typeface="Cambria" panose="02040503050406030204" pitchFamily="18" charset="0"/>
              </a:rPr>
              <a:t>Md. 5</a:t>
            </a:r>
            <a:endParaRPr lang="tr-TR" sz="2000" b="1" dirty="0">
              <a:ln w="12700">
                <a:solidFill>
                  <a:srgbClr val="C42F1A"/>
                </a:solidFill>
                <a:prstDash val="solid"/>
              </a:ln>
              <a:solidFill>
                <a:schemeClr val="bg1"/>
              </a:solidFill>
              <a:latin typeface="Cambria" pitchFamily="18" charset="0"/>
            </a:endParaRPr>
          </a:p>
        </p:txBody>
      </p:sp>
      <p:sp>
        <p:nvSpPr>
          <p:cNvPr id="5" name="Rectangle 10"/>
          <p:cNvSpPr/>
          <p:nvPr/>
        </p:nvSpPr>
        <p:spPr>
          <a:xfrm>
            <a:off x="787651" y="980728"/>
            <a:ext cx="4000373" cy="5220580"/>
          </a:xfrm>
          <a:prstGeom prst="rect">
            <a:avLst/>
          </a:prstGeom>
          <a:ln w="19050" cmpd="sng">
            <a:solidFill>
              <a:srgbClr val="C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1600" dirty="0" smtClean="0">
                <a:solidFill>
                  <a:prstClr val="black"/>
                </a:solidFill>
                <a:latin typeface="Cambria" panose="02040503050406030204" pitchFamily="18" charset="0"/>
                <a:cs typeface="Times New Roman" pitchFamily="18" charset="0"/>
              </a:rPr>
              <a:t> </a:t>
            </a:r>
          </a:p>
          <a:p>
            <a:pPr marL="285750" indent="-285750" algn="ctr">
              <a:buFont typeface="Arial" panose="020B0604020202020204" pitchFamily="34" charset="0"/>
              <a:buChar char="•"/>
            </a:pPr>
            <a:endParaRPr lang="tr-TR" sz="1600" dirty="0">
              <a:solidFill>
                <a:prstClr val="black"/>
              </a:solidFill>
              <a:latin typeface="Cambria" panose="02040503050406030204" pitchFamily="18" charset="0"/>
              <a:cs typeface="Times New Roman" pitchFamily="18" charset="0"/>
            </a:endParaRPr>
          </a:p>
          <a:p>
            <a:pPr marL="285750" indent="-285750" algn="just">
              <a:buFont typeface="Arial" panose="020B0604020202020204" pitchFamily="34" charset="0"/>
              <a:buChar char="•"/>
            </a:pPr>
            <a:r>
              <a:rPr lang="tr-TR" dirty="0" smtClean="0">
                <a:solidFill>
                  <a:prstClr val="black"/>
                </a:solidFill>
                <a:latin typeface="Cambria" panose="02040503050406030204" pitchFamily="18" charset="0"/>
                <a:cs typeface="Times New Roman" pitchFamily="18" charset="0"/>
              </a:rPr>
              <a:t>İkinci el ticareti, </a:t>
            </a:r>
            <a:r>
              <a:rPr lang="tr-TR" b="1" dirty="0">
                <a:solidFill>
                  <a:srgbClr val="C00000"/>
                </a:solidFill>
                <a:latin typeface="Cambria" panose="02040503050406030204" pitchFamily="18" charset="0"/>
                <a:cs typeface="Times New Roman" pitchFamily="18" charset="0"/>
              </a:rPr>
              <a:t>işletmesi adına </a:t>
            </a:r>
            <a:r>
              <a:rPr lang="tr-TR" dirty="0">
                <a:solidFill>
                  <a:prstClr val="black"/>
                </a:solidFill>
                <a:latin typeface="Cambria" panose="02040503050406030204" pitchFamily="18" charset="0"/>
                <a:cs typeface="Times New Roman" pitchFamily="18" charset="0"/>
              </a:rPr>
              <a:t>yetki belgesi alan </a:t>
            </a:r>
            <a:r>
              <a:rPr lang="tr-TR" dirty="0">
                <a:solidFill>
                  <a:srgbClr val="FF0000"/>
                </a:solidFill>
                <a:latin typeface="Cambria" panose="02040503050406030204" pitchFamily="18" charset="0"/>
                <a:cs typeface="Times New Roman" pitchFamily="18" charset="0"/>
              </a:rPr>
              <a:t>tacirler</a:t>
            </a:r>
            <a:r>
              <a:rPr lang="tr-TR" dirty="0">
                <a:solidFill>
                  <a:prstClr val="black"/>
                </a:solidFill>
                <a:latin typeface="Cambria" panose="02040503050406030204" pitchFamily="18" charset="0"/>
                <a:cs typeface="Times New Roman" pitchFamily="18" charset="0"/>
              </a:rPr>
              <a:t> ile </a:t>
            </a:r>
            <a:r>
              <a:rPr lang="tr-TR" dirty="0">
                <a:solidFill>
                  <a:srgbClr val="FF0000"/>
                </a:solidFill>
                <a:latin typeface="Cambria" panose="02040503050406030204" pitchFamily="18" charset="0"/>
                <a:cs typeface="Times New Roman" pitchFamily="18" charset="0"/>
              </a:rPr>
              <a:t>esnaf ve sanatkârlar </a:t>
            </a:r>
            <a:r>
              <a:rPr lang="tr-TR" dirty="0">
                <a:solidFill>
                  <a:prstClr val="black"/>
                </a:solidFill>
                <a:latin typeface="Cambria" panose="02040503050406030204" pitchFamily="18" charset="0"/>
                <a:cs typeface="Times New Roman" pitchFamily="18" charset="0"/>
              </a:rPr>
              <a:t>tarafından </a:t>
            </a:r>
            <a:r>
              <a:rPr lang="tr-TR" dirty="0" smtClean="0">
                <a:solidFill>
                  <a:prstClr val="black"/>
                </a:solidFill>
                <a:latin typeface="Cambria" panose="02040503050406030204" pitchFamily="18" charset="0"/>
                <a:cs typeface="Times New Roman" pitchFamily="18" charset="0"/>
              </a:rPr>
              <a:t>yapılabilir.</a:t>
            </a:r>
          </a:p>
          <a:p>
            <a:pPr algn="just"/>
            <a:endParaRPr lang="tr-TR" dirty="0">
              <a:solidFill>
                <a:prstClr val="black"/>
              </a:solidFill>
              <a:latin typeface="Cambria" panose="02040503050406030204" pitchFamily="18" charset="0"/>
              <a:cs typeface="Times New Roman" pitchFamily="18" charset="0"/>
            </a:endParaRPr>
          </a:p>
          <a:p>
            <a:pPr marL="285750" indent="-285750" algn="just">
              <a:buFont typeface="Arial" panose="020B0604020202020204" pitchFamily="34" charset="0"/>
              <a:buChar char="•"/>
            </a:pPr>
            <a:r>
              <a:rPr lang="tr-TR" dirty="0" smtClean="0">
                <a:solidFill>
                  <a:prstClr val="black"/>
                </a:solidFill>
                <a:latin typeface="Cambria" panose="02040503050406030204" pitchFamily="18" charset="0"/>
                <a:cs typeface="Times New Roman" pitchFamily="18" charset="0"/>
              </a:rPr>
              <a:t>Yetki belgesi, işletmenin </a:t>
            </a:r>
            <a:r>
              <a:rPr lang="tr-TR" dirty="0">
                <a:solidFill>
                  <a:prstClr val="black"/>
                </a:solidFill>
                <a:latin typeface="Cambria" panose="02040503050406030204" pitchFamily="18" charset="0"/>
                <a:cs typeface="Times New Roman" pitchFamily="18" charset="0"/>
              </a:rPr>
              <a:t>bulunduğu </a:t>
            </a:r>
            <a:r>
              <a:rPr lang="tr-TR" dirty="0" smtClean="0">
                <a:solidFill>
                  <a:prstClr val="black"/>
                </a:solidFill>
                <a:latin typeface="Cambria" panose="02040503050406030204" pitchFamily="18" charset="0"/>
                <a:cs typeface="Times New Roman" pitchFamily="18" charset="0"/>
              </a:rPr>
              <a:t>yerdeki </a:t>
            </a:r>
            <a:r>
              <a:rPr lang="tr-TR" b="1" dirty="0">
                <a:solidFill>
                  <a:srgbClr val="C00000"/>
                </a:solidFill>
                <a:latin typeface="Cambria" panose="02040503050406030204" pitchFamily="18" charset="0"/>
                <a:cs typeface="Times New Roman" pitchFamily="18" charset="0"/>
              </a:rPr>
              <a:t>T</a:t>
            </a:r>
            <a:r>
              <a:rPr lang="tr-TR" b="1" dirty="0" smtClean="0">
                <a:solidFill>
                  <a:srgbClr val="C00000"/>
                </a:solidFill>
                <a:latin typeface="Cambria" panose="02040503050406030204" pitchFamily="18" charset="0"/>
                <a:cs typeface="Times New Roman" pitchFamily="18" charset="0"/>
              </a:rPr>
              <a:t>icaret</a:t>
            </a:r>
            <a:r>
              <a:rPr lang="tr-TR" dirty="0" smtClean="0">
                <a:solidFill>
                  <a:prstClr val="black"/>
                </a:solidFill>
                <a:latin typeface="Cambria" panose="02040503050406030204" pitchFamily="18" charset="0"/>
                <a:cs typeface="Times New Roman" pitchFamily="18" charset="0"/>
              </a:rPr>
              <a:t> </a:t>
            </a:r>
            <a:r>
              <a:rPr lang="tr-TR" b="1" dirty="0">
                <a:solidFill>
                  <a:srgbClr val="C00000"/>
                </a:solidFill>
                <a:latin typeface="Cambria" panose="02040503050406030204" pitchFamily="18" charset="0"/>
                <a:cs typeface="Times New Roman" pitchFamily="18" charset="0"/>
              </a:rPr>
              <a:t>İ</a:t>
            </a:r>
            <a:r>
              <a:rPr lang="tr-TR" b="1" dirty="0" smtClean="0">
                <a:solidFill>
                  <a:srgbClr val="C00000"/>
                </a:solidFill>
                <a:latin typeface="Cambria" panose="02040503050406030204" pitchFamily="18" charset="0"/>
                <a:cs typeface="Times New Roman" pitchFamily="18" charset="0"/>
              </a:rPr>
              <a:t>l </a:t>
            </a:r>
            <a:r>
              <a:rPr lang="tr-TR" b="1" dirty="0">
                <a:solidFill>
                  <a:srgbClr val="C00000"/>
                </a:solidFill>
                <a:latin typeface="Cambria" panose="02040503050406030204" pitchFamily="18" charset="0"/>
                <a:cs typeface="Times New Roman" pitchFamily="18" charset="0"/>
              </a:rPr>
              <a:t>M</a:t>
            </a:r>
            <a:r>
              <a:rPr lang="tr-TR" b="1" dirty="0" smtClean="0">
                <a:solidFill>
                  <a:srgbClr val="C00000"/>
                </a:solidFill>
                <a:latin typeface="Cambria" panose="02040503050406030204" pitchFamily="18" charset="0"/>
                <a:cs typeface="Times New Roman" pitchFamily="18" charset="0"/>
              </a:rPr>
              <a:t>üdürlükleri </a:t>
            </a:r>
            <a:r>
              <a:rPr lang="tr-TR" dirty="0" smtClean="0">
                <a:solidFill>
                  <a:prstClr val="black"/>
                </a:solidFill>
                <a:latin typeface="Cambria" panose="02040503050406030204" pitchFamily="18" charset="0"/>
                <a:cs typeface="Times New Roman" pitchFamily="18" charset="0"/>
              </a:rPr>
              <a:t>tarafından </a:t>
            </a:r>
            <a:r>
              <a:rPr lang="tr-TR" dirty="0">
                <a:solidFill>
                  <a:srgbClr val="FF0000"/>
                </a:solidFill>
                <a:latin typeface="Cambria" panose="02040503050406030204" pitchFamily="18" charset="0"/>
                <a:cs typeface="Times New Roman" pitchFamily="18" charset="0"/>
              </a:rPr>
              <a:t>Bilgi Sistemi </a:t>
            </a:r>
            <a:r>
              <a:rPr lang="tr-TR" dirty="0" smtClean="0">
                <a:solidFill>
                  <a:prstClr val="black"/>
                </a:solidFill>
                <a:latin typeface="Cambria" panose="02040503050406030204" pitchFamily="18" charset="0"/>
                <a:cs typeface="Times New Roman" pitchFamily="18" charset="0"/>
              </a:rPr>
              <a:t>üzerinden verilir.</a:t>
            </a:r>
          </a:p>
          <a:p>
            <a:pPr algn="just"/>
            <a:endParaRPr lang="tr-TR" dirty="0" smtClean="0">
              <a:solidFill>
                <a:prstClr val="black"/>
              </a:solidFill>
              <a:latin typeface="Cambria" panose="02040503050406030204" pitchFamily="18" charset="0"/>
              <a:cs typeface="Times New Roman" pitchFamily="18" charset="0"/>
            </a:endParaRPr>
          </a:p>
          <a:p>
            <a:pPr marL="285750" indent="-285750" algn="just">
              <a:buFont typeface="Arial" panose="020B0604020202020204" pitchFamily="34" charset="0"/>
              <a:buChar char="•"/>
            </a:pPr>
            <a:r>
              <a:rPr lang="tr-TR" dirty="0" smtClean="0">
                <a:solidFill>
                  <a:prstClr val="black"/>
                </a:solidFill>
                <a:latin typeface="Cambria" panose="02040503050406030204" pitchFamily="18" charset="0"/>
                <a:cs typeface="Times New Roman" pitchFamily="18" charset="0"/>
              </a:rPr>
              <a:t>Her işletme için </a:t>
            </a:r>
            <a:r>
              <a:rPr lang="tr-TR" dirty="0" smtClean="0">
                <a:solidFill>
                  <a:srgbClr val="FF0000"/>
                </a:solidFill>
                <a:latin typeface="Cambria" panose="02040503050406030204" pitchFamily="18" charset="0"/>
                <a:cs typeface="Times New Roman" pitchFamily="18" charset="0"/>
              </a:rPr>
              <a:t>ayrı ayrı </a:t>
            </a:r>
            <a:r>
              <a:rPr lang="tr-TR" dirty="0" smtClean="0">
                <a:solidFill>
                  <a:prstClr val="black"/>
                </a:solidFill>
                <a:latin typeface="Cambria" panose="02040503050406030204" pitchFamily="18" charset="0"/>
                <a:cs typeface="Times New Roman" pitchFamily="18" charset="0"/>
              </a:rPr>
              <a:t>düzenlenir ve </a:t>
            </a:r>
            <a:r>
              <a:rPr lang="tr-TR" dirty="0" smtClean="0">
                <a:solidFill>
                  <a:srgbClr val="FF0000"/>
                </a:solidFill>
                <a:latin typeface="Cambria" panose="02040503050406030204" pitchFamily="18" charset="0"/>
                <a:cs typeface="Times New Roman" pitchFamily="18" charset="0"/>
              </a:rPr>
              <a:t>devredilemez.</a:t>
            </a:r>
          </a:p>
          <a:p>
            <a:pPr algn="just"/>
            <a:endParaRPr lang="tr-TR" dirty="0" smtClean="0">
              <a:solidFill>
                <a:prstClr val="black"/>
              </a:solidFill>
              <a:latin typeface="Cambria" panose="02040503050406030204" pitchFamily="18" charset="0"/>
              <a:cs typeface="Times New Roman" pitchFamily="18" charset="0"/>
            </a:endParaRPr>
          </a:p>
          <a:p>
            <a:pPr marL="285750" indent="-285750" algn="just">
              <a:buFont typeface="Arial" panose="020B0604020202020204" pitchFamily="34" charset="0"/>
              <a:buChar char="•"/>
            </a:pPr>
            <a:r>
              <a:rPr lang="tr-TR" b="1" dirty="0">
                <a:solidFill>
                  <a:srgbClr val="C00000"/>
                </a:solidFill>
                <a:latin typeface="Cambria" panose="02040503050406030204" pitchFamily="18" charset="0"/>
                <a:cs typeface="Times New Roman" pitchFamily="18" charset="0"/>
              </a:rPr>
              <a:t>5 yıl </a:t>
            </a:r>
            <a:r>
              <a:rPr lang="tr-TR" dirty="0">
                <a:solidFill>
                  <a:prstClr val="black"/>
                </a:solidFill>
                <a:latin typeface="Cambria" panose="02040503050406030204" pitchFamily="18" charset="0"/>
                <a:cs typeface="Times New Roman" pitchFamily="18" charset="0"/>
              </a:rPr>
              <a:t>geçerlidir.</a:t>
            </a:r>
          </a:p>
          <a:p>
            <a:pPr marL="285750" indent="-285750" algn="just">
              <a:buFont typeface="Arial" panose="020B0604020202020204" pitchFamily="34" charset="0"/>
              <a:buChar char="•"/>
            </a:pPr>
            <a:endParaRPr lang="tr-TR" dirty="0" smtClean="0">
              <a:solidFill>
                <a:prstClr val="black"/>
              </a:solidFill>
              <a:latin typeface="Cambria" panose="02040503050406030204" pitchFamily="18" charset="0"/>
              <a:cs typeface="Times New Roman" pitchFamily="18" charset="0"/>
            </a:endParaRPr>
          </a:p>
          <a:p>
            <a:pPr marL="285750" indent="-285750" algn="just">
              <a:buFont typeface="Arial" panose="020B0604020202020204" pitchFamily="34" charset="0"/>
              <a:buChar char="•"/>
            </a:pPr>
            <a:r>
              <a:rPr lang="tr-TR" dirty="0" smtClean="0">
                <a:solidFill>
                  <a:prstClr val="black"/>
                </a:solidFill>
                <a:latin typeface="Cambria" panose="02040503050406030204" pitchFamily="18" charset="0"/>
                <a:cs typeface="Times New Roman" pitchFamily="18" charset="0"/>
              </a:rPr>
              <a:t>İşletmenin herkes tarafından görülebilen bir yerine asılır.</a:t>
            </a:r>
          </a:p>
          <a:p>
            <a:pPr marL="285750" indent="-285750" algn="just">
              <a:buFont typeface="Arial" panose="020B0604020202020204" pitchFamily="34" charset="0"/>
              <a:buChar char="•"/>
            </a:pPr>
            <a:endParaRPr lang="tr-TR" dirty="0">
              <a:solidFill>
                <a:prstClr val="black"/>
              </a:solidFill>
              <a:latin typeface="Cambria" panose="02040503050406030204" pitchFamily="18" charset="0"/>
              <a:cs typeface="Times New Roman" pitchFamily="18" charset="0"/>
            </a:endParaRPr>
          </a:p>
          <a:p>
            <a:endParaRPr lang="tr-TR" sz="1600" dirty="0" smtClean="0">
              <a:solidFill>
                <a:prstClr val="black"/>
              </a:solidFill>
              <a:latin typeface="Cambria" panose="02040503050406030204" pitchFamily="18" charset="0"/>
              <a:cs typeface="Times New Roman" pitchFamily="18" charset="0"/>
            </a:endParaRPr>
          </a:p>
          <a:p>
            <a:endParaRPr lang="tr-TR" sz="1600" b="1" dirty="0" smtClean="0">
              <a:solidFill>
                <a:prstClr val="black"/>
              </a:solidFill>
              <a:latin typeface="Cambria" panose="02040503050406030204" pitchFamily="18" charset="0"/>
              <a:cs typeface="Times New Roman" pitchFamily="18" charset="0"/>
            </a:endParaRPr>
          </a:p>
        </p:txBody>
      </p:sp>
      <p:pic>
        <p:nvPicPr>
          <p:cNvPr id="2" name="Resim 1"/>
          <p:cNvPicPr>
            <a:picLocks noChangeAspect="1"/>
          </p:cNvPicPr>
          <p:nvPr/>
        </p:nvPicPr>
        <p:blipFill>
          <a:blip r:embed="rId3"/>
          <a:stretch>
            <a:fillRect/>
          </a:stretch>
        </p:blipFill>
        <p:spPr>
          <a:xfrm>
            <a:off x="4932040" y="3068960"/>
            <a:ext cx="3816424" cy="3132348"/>
          </a:xfrm>
          <a:prstGeom prst="rect">
            <a:avLst/>
          </a:prstGeom>
        </p:spPr>
      </p:pic>
      <p:sp>
        <p:nvSpPr>
          <p:cNvPr id="9" name="Slayt Numarası Yer Tutucusu 8"/>
          <p:cNvSpPr>
            <a:spLocks noGrp="1"/>
          </p:cNvSpPr>
          <p:nvPr>
            <p:ph type="sldNum" sz="quarter" idx="12"/>
          </p:nvPr>
        </p:nvSpPr>
        <p:spPr/>
        <p:txBody>
          <a:bodyPr/>
          <a:lstStyle/>
          <a:p>
            <a:fld id="{30642737-41E3-422E-8589-00A133C6C1A6}" type="slidenum">
              <a:rPr lang="en-US" smtClean="0"/>
              <a:pPr/>
              <a:t>7</a:t>
            </a:fld>
            <a:endParaRPr lang="en-US"/>
          </a:p>
        </p:txBody>
      </p:sp>
    </p:spTree>
    <p:extLst>
      <p:ext uri="{BB962C8B-B14F-4D97-AF65-F5344CB8AC3E}">
        <p14:creationId xmlns:p14="http://schemas.microsoft.com/office/powerpoint/2010/main" val="4056077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Dikdörtgen 3"/>
          <p:cNvSpPr>
            <a:spLocks noChangeArrowheads="1"/>
          </p:cNvSpPr>
          <p:nvPr/>
        </p:nvSpPr>
        <p:spPr bwMode="auto">
          <a:xfrm>
            <a:off x="107504" y="980728"/>
            <a:ext cx="8301859" cy="5175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marL="0" indent="0" algn="just">
              <a:buNone/>
            </a:pPr>
            <a:r>
              <a:rPr lang="tr-TR" sz="1600" dirty="0" smtClean="0">
                <a:solidFill>
                  <a:schemeClr val="tx1"/>
                </a:solidFill>
                <a:latin typeface="Cambria" panose="02040503050406030204" pitchFamily="18" charset="0"/>
              </a:rPr>
              <a:t>	 </a:t>
            </a:r>
            <a:r>
              <a:rPr lang="tr-TR" sz="1600" dirty="0">
                <a:solidFill>
                  <a:schemeClr val="tx1"/>
                </a:solidFill>
                <a:latin typeface="Cambria" panose="02040503050406030204" pitchFamily="18" charset="0"/>
              </a:rPr>
              <a:t>(1) İşletmeye yetki belgesi verilebilmesi için;</a:t>
            </a:r>
          </a:p>
          <a:p>
            <a:pPr algn="just"/>
            <a:r>
              <a:rPr lang="tr-TR" sz="1600" dirty="0">
                <a:solidFill>
                  <a:schemeClr val="tx1"/>
                </a:solidFill>
                <a:latin typeface="Cambria" panose="02040503050406030204" pitchFamily="18" charset="0"/>
              </a:rPr>
              <a:t>a) 18 inci maddenin birinci fıkrasında belirtilen şartların </a:t>
            </a:r>
            <a:r>
              <a:rPr lang="tr-TR" sz="1600" dirty="0" smtClean="0">
                <a:solidFill>
                  <a:schemeClr val="tx1"/>
                </a:solidFill>
                <a:latin typeface="Cambria" panose="02040503050406030204" pitchFamily="18" charset="0"/>
              </a:rPr>
              <a:t>taşınması:</a:t>
            </a:r>
          </a:p>
          <a:p>
            <a:pPr marL="0" indent="0" algn="just">
              <a:buNone/>
            </a:pPr>
            <a:r>
              <a:rPr lang="tr-TR" sz="1600" dirty="0" smtClean="0">
                <a:latin typeface="Cambria" panose="02040503050406030204" pitchFamily="18" charset="0"/>
              </a:rPr>
              <a:t>	</a:t>
            </a:r>
            <a:r>
              <a:rPr lang="tr-TR" sz="1600" dirty="0" err="1" smtClean="0">
                <a:latin typeface="Cambria" panose="02040503050406030204" pitchFamily="18" charset="0"/>
              </a:rPr>
              <a:t>aa</a:t>
            </a:r>
            <a:r>
              <a:rPr lang="tr-TR" sz="1600" dirty="0">
                <a:latin typeface="Cambria" panose="02040503050406030204" pitchFamily="18" charset="0"/>
              </a:rPr>
              <a:t>) İmar mevzuatı çerçevesinde belirlenen ticaret alanlarında, çevreye ve trafiğe yük getirmeyen yerlerde ve içinde ikamet amaçlı kullanılan bağımsız bölüm bulunmayan yapılarda açılması. </a:t>
            </a:r>
          </a:p>
          <a:p>
            <a:pPr marL="0" indent="0" algn="just">
              <a:buNone/>
            </a:pPr>
            <a:r>
              <a:rPr lang="tr-TR" sz="1600" dirty="0" smtClean="0">
                <a:latin typeface="Cambria" panose="02040503050406030204" pitchFamily="18" charset="0"/>
              </a:rPr>
              <a:t>	ab</a:t>
            </a:r>
            <a:r>
              <a:rPr lang="tr-TR" sz="1600" dirty="0">
                <a:latin typeface="Cambria" panose="02040503050406030204" pitchFamily="18" charset="0"/>
              </a:rPr>
              <a:t>) Açık ve kapalı alan </a:t>
            </a:r>
            <a:r>
              <a:rPr lang="tr-TR" sz="1600" dirty="0">
                <a:solidFill>
                  <a:schemeClr val="tx1"/>
                </a:solidFill>
                <a:latin typeface="Cambria" panose="02040503050406030204" pitchFamily="18" charset="0"/>
              </a:rPr>
              <a:t>toplamının </a:t>
            </a:r>
            <a:r>
              <a:rPr lang="tr-TR" sz="1600" dirty="0">
                <a:solidFill>
                  <a:srgbClr val="FF0000"/>
                </a:solidFill>
                <a:latin typeface="Cambria" panose="02040503050406030204" pitchFamily="18" charset="0"/>
              </a:rPr>
              <a:t>en az dört taşıtın </a:t>
            </a:r>
            <a:r>
              <a:rPr lang="tr-TR" sz="1600" dirty="0">
                <a:latin typeface="Cambria" panose="02040503050406030204" pitchFamily="18" charset="0"/>
              </a:rPr>
              <a:t>kapladığı alan büyüklüğünde olması; bir taşıtın kapladığı alan büyüklüğü olarak </a:t>
            </a:r>
            <a:r>
              <a:rPr lang="tr-TR" sz="1600" dirty="0">
                <a:solidFill>
                  <a:srgbClr val="FF0000"/>
                </a:solidFill>
                <a:latin typeface="Cambria" panose="02040503050406030204" pitchFamily="18" charset="0"/>
              </a:rPr>
              <a:t>otomobil için en az yirmi beş metrekare</a:t>
            </a:r>
            <a:r>
              <a:rPr lang="tr-TR" sz="1600" dirty="0">
                <a:latin typeface="Cambria" panose="02040503050406030204" pitchFamily="18" charset="0"/>
              </a:rPr>
              <a:t>, </a:t>
            </a:r>
            <a:r>
              <a:rPr lang="tr-TR" sz="1600" dirty="0">
                <a:solidFill>
                  <a:srgbClr val="FF0000"/>
                </a:solidFill>
                <a:latin typeface="Cambria" panose="02040503050406030204" pitchFamily="18" charset="0"/>
              </a:rPr>
              <a:t>motosiklet için en az beş metrekare </a:t>
            </a:r>
            <a:r>
              <a:rPr lang="tr-TR" sz="1600" dirty="0">
                <a:latin typeface="Cambria" panose="02040503050406030204" pitchFamily="18" charset="0"/>
              </a:rPr>
              <a:t>ve </a:t>
            </a:r>
            <a:r>
              <a:rPr lang="tr-TR" sz="1600" dirty="0">
                <a:solidFill>
                  <a:srgbClr val="FF0000"/>
                </a:solidFill>
                <a:latin typeface="Cambria" panose="02040503050406030204" pitchFamily="18" charset="0"/>
              </a:rPr>
              <a:t>diğer taşıtlar için en az elli metrekarenin </a:t>
            </a:r>
            <a:r>
              <a:rPr lang="tr-TR" sz="1600" dirty="0">
                <a:latin typeface="Cambria" panose="02040503050406030204" pitchFamily="18" charset="0"/>
              </a:rPr>
              <a:t>esas alınması.</a:t>
            </a:r>
          </a:p>
          <a:p>
            <a:pPr marL="0" indent="0" algn="just">
              <a:buNone/>
            </a:pPr>
            <a:r>
              <a:rPr lang="tr-TR" sz="1600" dirty="0" smtClean="0">
                <a:latin typeface="Cambria" panose="02040503050406030204" pitchFamily="18" charset="0"/>
              </a:rPr>
              <a:t>	</a:t>
            </a:r>
            <a:r>
              <a:rPr lang="tr-TR" sz="1600" dirty="0" err="1" smtClean="0">
                <a:latin typeface="Cambria" panose="02040503050406030204" pitchFamily="18" charset="0"/>
              </a:rPr>
              <a:t>ac</a:t>
            </a:r>
            <a:r>
              <a:rPr lang="tr-TR" sz="1600" dirty="0">
                <a:latin typeface="Cambria" panose="02040503050406030204" pitchFamily="18" charset="0"/>
              </a:rPr>
              <a:t>) Teşhir alanının </a:t>
            </a:r>
            <a:r>
              <a:rPr lang="tr-TR" sz="1600" dirty="0">
                <a:solidFill>
                  <a:srgbClr val="FF0000"/>
                </a:solidFill>
                <a:latin typeface="Cambria" panose="02040503050406030204" pitchFamily="18" charset="0"/>
              </a:rPr>
              <a:t>net yüksekliğinin en az üç metre </a:t>
            </a:r>
            <a:r>
              <a:rPr lang="tr-TR" sz="1600" dirty="0">
                <a:latin typeface="Cambria" panose="02040503050406030204" pitchFamily="18" charset="0"/>
              </a:rPr>
              <a:t>olması. </a:t>
            </a:r>
          </a:p>
          <a:p>
            <a:pPr marL="0" indent="0" algn="just">
              <a:buNone/>
            </a:pPr>
            <a:r>
              <a:rPr lang="tr-TR" sz="1600" dirty="0" smtClean="0">
                <a:latin typeface="Cambria" panose="02040503050406030204" pitchFamily="18" charset="0"/>
              </a:rPr>
              <a:t>	aç</a:t>
            </a:r>
            <a:r>
              <a:rPr lang="tr-TR" sz="1600" dirty="0">
                <a:latin typeface="Cambria" panose="02040503050406030204" pitchFamily="18" charset="0"/>
              </a:rPr>
              <a:t>) </a:t>
            </a:r>
            <a:r>
              <a:rPr lang="tr-TR" sz="1600" dirty="0">
                <a:solidFill>
                  <a:srgbClr val="FF0000"/>
                </a:solidFill>
                <a:latin typeface="Cambria" panose="02040503050406030204" pitchFamily="18" charset="0"/>
              </a:rPr>
              <a:t>LPG’li, </a:t>
            </a:r>
            <a:r>
              <a:rPr lang="tr-TR" sz="1600" dirty="0" err="1">
                <a:solidFill>
                  <a:srgbClr val="FF0000"/>
                </a:solidFill>
                <a:latin typeface="Cambria" panose="02040503050406030204" pitchFamily="18" charset="0"/>
              </a:rPr>
              <a:t>CNG’li</a:t>
            </a:r>
            <a:r>
              <a:rPr lang="tr-TR" sz="1600" dirty="0">
                <a:solidFill>
                  <a:srgbClr val="FF0000"/>
                </a:solidFill>
                <a:latin typeface="Cambria" panose="02040503050406030204" pitchFamily="18" charset="0"/>
              </a:rPr>
              <a:t> veya </a:t>
            </a:r>
            <a:r>
              <a:rPr lang="tr-TR" sz="1600" dirty="0" err="1">
                <a:solidFill>
                  <a:srgbClr val="FF0000"/>
                </a:solidFill>
                <a:latin typeface="Cambria" panose="02040503050406030204" pitchFamily="18" charset="0"/>
              </a:rPr>
              <a:t>LNG’li</a:t>
            </a:r>
            <a:r>
              <a:rPr lang="tr-TR" sz="1600" dirty="0">
                <a:solidFill>
                  <a:srgbClr val="FF0000"/>
                </a:solidFill>
                <a:latin typeface="Cambria" panose="02040503050406030204" pitchFamily="18" charset="0"/>
              </a:rPr>
              <a:t> </a:t>
            </a:r>
            <a:r>
              <a:rPr lang="tr-TR" sz="1600" dirty="0">
                <a:latin typeface="Cambria" panose="02040503050406030204" pitchFamily="18" charset="0"/>
              </a:rPr>
              <a:t>ikinci el motorlu kara taşıtlarının teşhirine yönelik </a:t>
            </a:r>
            <a:r>
              <a:rPr lang="tr-TR" sz="1600" dirty="0">
                <a:solidFill>
                  <a:srgbClr val="FF0000"/>
                </a:solidFill>
                <a:latin typeface="Cambria" panose="02040503050406030204" pitchFamily="18" charset="0"/>
              </a:rPr>
              <a:t>açık alana sahip </a:t>
            </a:r>
            <a:r>
              <a:rPr lang="tr-TR" sz="1600" dirty="0">
                <a:latin typeface="Cambria" panose="02040503050406030204" pitchFamily="18" charset="0"/>
              </a:rPr>
              <a:t>olması. </a:t>
            </a:r>
          </a:p>
          <a:p>
            <a:pPr marL="0" indent="0" algn="just">
              <a:buNone/>
            </a:pPr>
            <a:r>
              <a:rPr lang="tr-TR" sz="1600" dirty="0" smtClean="0">
                <a:latin typeface="Cambria" panose="02040503050406030204" pitchFamily="18" charset="0"/>
              </a:rPr>
              <a:t>	ad</a:t>
            </a:r>
            <a:r>
              <a:rPr lang="tr-TR" sz="1600" dirty="0">
                <a:latin typeface="Cambria" panose="02040503050406030204" pitchFamily="18" charset="0"/>
              </a:rPr>
              <a:t>) Taşıtların giriş ve çıkış yapmalarına uygun olarak düzenlenmiş giriş ve çıkış kapılarının bulunması, çıkış kapısının tehlikeli durumlarda kolay tahliyeye imkân verecek nitelikte olması. </a:t>
            </a:r>
          </a:p>
          <a:p>
            <a:pPr marL="0" indent="0" algn="just">
              <a:buNone/>
            </a:pPr>
            <a:r>
              <a:rPr lang="tr-TR" sz="1600" dirty="0" smtClean="0">
                <a:latin typeface="Cambria" panose="02040503050406030204" pitchFamily="18" charset="0"/>
              </a:rPr>
              <a:t>	(</a:t>
            </a:r>
            <a:r>
              <a:rPr lang="tr-TR" sz="1600" dirty="0">
                <a:latin typeface="Cambria" panose="02040503050406030204" pitchFamily="18" charset="0"/>
              </a:rPr>
              <a:t>2) İkinci el motorlu kara taşıtı ticaretiyle iştigal eden işletmenin mali sorumluluk sigortası yapılmış ve satışa sunduğu </a:t>
            </a:r>
            <a:r>
              <a:rPr lang="tr-TR" sz="1600" dirty="0">
                <a:solidFill>
                  <a:srgbClr val="FF0000"/>
                </a:solidFill>
                <a:latin typeface="Cambria" panose="02040503050406030204" pitchFamily="18" charset="0"/>
              </a:rPr>
              <a:t>ikinci el motorlu kara taşıtları </a:t>
            </a:r>
            <a:r>
              <a:rPr lang="tr-TR" sz="1600" dirty="0">
                <a:latin typeface="Cambria" panose="02040503050406030204" pitchFamily="18" charset="0"/>
              </a:rPr>
              <a:t>bu sigorta kapsamına alınmış </a:t>
            </a:r>
            <a:r>
              <a:rPr lang="tr-TR" sz="1600" dirty="0" smtClean="0">
                <a:latin typeface="Cambria" panose="02040503050406030204" pitchFamily="18" charset="0"/>
              </a:rPr>
              <a:t>olmalıdır </a:t>
            </a:r>
            <a:r>
              <a:rPr lang="tr-TR" sz="1600" b="1" dirty="0" smtClean="0">
                <a:solidFill>
                  <a:srgbClr val="FF0000"/>
                </a:solidFill>
                <a:latin typeface="Cambria" panose="02040503050406030204" pitchFamily="18" charset="0"/>
              </a:rPr>
              <a:t>(en az dört taşıt).</a:t>
            </a:r>
            <a:endParaRPr lang="tr-TR" sz="1600" b="1" dirty="0">
              <a:solidFill>
                <a:srgbClr val="FF0000"/>
              </a:solidFill>
              <a:latin typeface="Cambria" panose="02040503050406030204" pitchFamily="18" charset="0"/>
            </a:endParaRPr>
          </a:p>
        </p:txBody>
      </p:sp>
      <p:sp>
        <p:nvSpPr>
          <p:cNvPr id="4" name="1 Başlık"/>
          <p:cNvSpPr txBox="1">
            <a:spLocks/>
          </p:cNvSpPr>
          <p:nvPr/>
        </p:nvSpPr>
        <p:spPr>
          <a:xfrm>
            <a:off x="899592" y="188640"/>
            <a:ext cx="8064896"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400" b="1" dirty="0" smtClean="0">
                <a:solidFill>
                  <a:schemeClr val="bg1"/>
                </a:solidFill>
                <a:latin typeface="Cambria" panose="02040503050406030204" pitchFamily="18" charset="0"/>
              </a:rPr>
              <a:t>YETKİ BELGESİ VERİLMESİNDE ARANAN ŞARTLAR </a:t>
            </a:r>
            <a:r>
              <a:rPr lang="tr-TR" sz="2000" b="1" dirty="0" smtClean="0">
                <a:solidFill>
                  <a:schemeClr val="bg1"/>
                </a:solidFill>
                <a:latin typeface="Cambria" panose="02040503050406030204" pitchFamily="18" charset="0"/>
              </a:rPr>
              <a:t>Md. 6</a:t>
            </a:r>
            <a:endParaRPr lang="tr-TR" sz="2000" b="1" dirty="0">
              <a:ln w="12700">
                <a:solidFill>
                  <a:srgbClr val="C42F1A"/>
                </a:solidFill>
                <a:prstDash val="solid"/>
              </a:ln>
              <a:solidFill>
                <a:schemeClr val="bg1"/>
              </a:solidFill>
              <a:latin typeface="Cambria" pitchFamily="18" charset="0"/>
            </a:endParaRPr>
          </a:p>
        </p:txBody>
      </p:sp>
      <p:sp>
        <p:nvSpPr>
          <p:cNvPr id="6" name="Slayt Numarası Yer Tutucusu 5"/>
          <p:cNvSpPr>
            <a:spLocks noGrp="1"/>
          </p:cNvSpPr>
          <p:nvPr>
            <p:ph type="sldNum" sz="quarter" idx="12"/>
          </p:nvPr>
        </p:nvSpPr>
        <p:spPr/>
        <p:txBody>
          <a:bodyPr/>
          <a:lstStyle/>
          <a:p>
            <a:fld id="{30642737-41E3-422E-8589-00A133C6C1A6}" type="slidenum">
              <a:rPr lang="en-US" smtClean="0"/>
              <a:pPr/>
              <a:t>8</a:t>
            </a:fld>
            <a:endParaRPr lang="en-US"/>
          </a:p>
        </p:txBody>
      </p:sp>
    </p:spTree>
    <p:extLst>
      <p:ext uri="{BB962C8B-B14F-4D97-AF65-F5344CB8AC3E}">
        <p14:creationId xmlns:p14="http://schemas.microsoft.com/office/powerpoint/2010/main" val="41755835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Dikdörtgen 3"/>
          <p:cNvSpPr>
            <a:spLocks noChangeArrowheads="1"/>
          </p:cNvSpPr>
          <p:nvPr/>
        </p:nvSpPr>
        <p:spPr bwMode="auto">
          <a:xfrm>
            <a:off x="179512" y="1412776"/>
            <a:ext cx="8229851" cy="4662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just"/>
            <a:r>
              <a:rPr lang="tr-TR" sz="1900" dirty="0">
                <a:latin typeface="Cambria" panose="02040503050406030204" pitchFamily="18" charset="0"/>
              </a:rPr>
              <a:t>b) Esnaf ve sanatkârlar odasına, ticaret ve sanayi odasına veya ticaret ve sanayi odalarının ayrı kurulduğu yerlerde ticaret odasına kayıtlı olunması</a:t>
            </a:r>
          </a:p>
          <a:p>
            <a:pPr algn="just"/>
            <a:r>
              <a:rPr lang="tr-TR" sz="1900" dirty="0">
                <a:latin typeface="Cambria" panose="02040503050406030204" pitchFamily="18" charset="0"/>
              </a:rPr>
              <a:t>c) Gelir veya kurumlar vergisi mükellefi olunması,</a:t>
            </a:r>
          </a:p>
          <a:p>
            <a:pPr algn="just"/>
            <a:r>
              <a:rPr lang="tr-TR" sz="1900" dirty="0" smtClean="0">
                <a:latin typeface="Cambria" panose="02040503050406030204" pitchFamily="18" charset="0"/>
              </a:rPr>
              <a:t>ç</a:t>
            </a:r>
            <a:r>
              <a:rPr lang="tr-TR" sz="1900" dirty="0">
                <a:latin typeface="Cambria" panose="02040503050406030204" pitchFamily="18" charset="0"/>
              </a:rPr>
              <a:t>) </a:t>
            </a:r>
            <a:r>
              <a:rPr lang="tr-TR" sz="1900" dirty="0" smtClean="0">
                <a:latin typeface="Cambria" panose="02040503050406030204" pitchFamily="18" charset="0"/>
              </a:rPr>
              <a:t>Gerçek </a:t>
            </a:r>
            <a:r>
              <a:rPr lang="tr-TR" sz="1900" dirty="0">
                <a:latin typeface="Cambria" panose="02040503050406030204" pitchFamily="18" charset="0"/>
              </a:rPr>
              <a:t>kişi tacirler ile esnaf ve sanatkârların kendilerinin, ticaret şirketleri ile diğer tüzel kişi tacirlerin bu alandaki faaliyetlerini yürütmek için görevlendirdikleri ve yetkilendirdikleri temsile yetkili kişilerinin, şubelerde ise şube müdürünün;</a:t>
            </a:r>
          </a:p>
          <a:p>
            <a:pPr marL="0" indent="0" algn="just">
              <a:buNone/>
            </a:pPr>
            <a:r>
              <a:rPr lang="tr-TR" sz="1900" dirty="0" smtClean="0">
                <a:latin typeface="Cambria" panose="02040503050406030204" pitchFamily="18" charset="0"/>
              </a:rPr>
              <a:t>	1</a:t>
            </a:r>
            <a:r>
              <a:rPr lang="tr-TR" sz="1900" dirty="0">
                <a:latin typeface="Cambria" panose="02040503050406030204" pitchFamily="18" charset="0"/>
              </a:rPr>
              <a:t>) On sekiz yaşını doldurmuş olması,</a:t>
            </a:r>
          </a:p>
          <a:p>
            <a:pPr marL="0" indent="0" algn="just">
              <a:buNone/>
            </a:pPr>
            <a:r>
              <a:rPr lang="tr-TR" sz="1900" dirty="0" smtClean="0">
                <a:latin typeface="Cambria" panose="02040503050406030204" pitchFamily="18" charset="0"/>
              </a:rPr>
              <a:t>	2</a:t>
            </a:r>
            <a:r>
              <a:rPr lang="tr-TR" sz="1900" dirty="0">
                <a:latin typeface="Cambria" panose="02040503050406030204" pitchFamily="18" charset="0"/>
              </a:rPr>
              <a:t>) En az lise mezunu </a:t>
            </a:r>
            <a:r>
              <a:rPr lang="tr-TR" sz="1900" dirty="0" smtClean="0">
                <a:latin typeface="Cambria" panose="02040503050406030204" pitchFamily="18" charset="0"/>
              </a:rPr>
              <a:t>olması </a:t>
            </a:r>
            <a:r>
              <a:rPr lang="tr-TR" sz="1900" dirty="0" smtClean="0">
                <a:solidFill>
                  <a:srgbClr val="FF0000"/>
                </a:solidFill>
                <a:latin typeface="Cambria" panose="02040503050406030204" pitchFamily="18" charset="0"/>
              </a:rPr>
              <a:t>(</a:t>
            </a:r>
            <a:r>
              <a:rPr lang="tr-TR" sz="1900" smtClean="0">
                <a:solidFill>
                  <a:srgbClr val="FF0000"/>
                </a:solidFill>
                <a:latin typeface="Cambria" panose="02040503050406030204" pitchFamily="18" charset="0"/>
              </a:rPr>
              <a:t>13 Ağustos </a:t>
            </a:r>
            <a:r>
              <a:rPr lang="tr-TR" sz="1900" dirty="0" smtClean="0">
                <a:solidFill>
                  <a:srgbClr val="FF0000"/>
                </a:solidFill>
                <a:latin typeface="Cambria" panose="02040503050406030204" pitchFamily="18" charset="0"/>
              </a:rPr>
              <a:t>2018 tarihinden önce iştigal edenler hariç), </a:t>
            </a:r>
            <a:endParaRPr lang="tr-TR" sz="1900" dirty="0">
              <a:solidFill>
                <a:srgbClr val="FF0000"/>
              </a:solidFill>
              <a:latin typeface="Cambria" panose="02040503050406030204" pitchFamily="18" charset="0"/>
            </a:endParaRPr>
          </a:p>
          <a:p>
            <a:pPr marL="0" indent="0" algn="just">
              <a:buNone/>
            </a:pPr>
            <a:r>
              <a:rPr lang="tr-TR" sz="1900" dirty="0" smtClean="0">
                <a:latin typeface="Cambria" panose="02040503050406030204" pitchFamily="18" charset="0"/>
              </a:rPr>
              <a:t>	3</a:t>
            </a:r>
            <a:r>
              <a:rPr lang="tr-TR" sz="1900" dirty="0">
                <a:latin typeface="Cambria" panose="02040503050406030204" pitchFamily="18" charset="0"/>
              </a:rPr>
              <a:t>) İflas etmemiş veya iflas etmiş olsa bile itibarını yeniden kazanmış olması,</a:t>
            </a:r>
          </a:p>
          <a:p>
            <a:pPr marL="0" indent="0" algn="just">
              <a:buNone/>
            </a:pPr>
            <a:r>
              <a:rPr lang="tr-TR" sz="1900" dirty="0" smtClean="0">
                <a:latin typeface="Cambria" panose="02040503050406030204" pitchFamily="18" charset="0"/>
              </a:rPr>
              <a:t>	4</a:t>
            </a:r>
            <a:r>
              <a:rPr lang="tr-TR" sz="1900" dirty="0">
                <a:latin typeface="Cambria" panose="02040503050406030204" pitchFamily="18" charset="0"/>
              </a:rPr>
              <a:t>) Konkordato ilan etmemiş olması</a:t>
            </a:r>
            <a:r>
              <a:rPr lang="tr-TR" sz="1900" dirty="0" smtClean="0">
                <a:latin typeface="Cambria" panose="02040503050406030204" pitchFamily="18" charset="0"/>
              </a:rPr>
              <a:t>,</a:t>
            </a:r>
            <a:endParaRPr lang="tr-TR" sz="1900" dirty="0">
              <a:latin typeface="Cambria" panose="02040503050406030204" pitchFamily="18" charset="0"/>
            </a:endParaRPr>
          </a:p>
        </p:txBody>
      </p:sp>
      <p:sp>
        <p:nvSpPr>
          <p:cNvPr id="4" name="1 Başlık"/>
          <p:cNvSpPr txBox="1">
            <a:spLocks/>
          </p:cNvSpPr>
          <p:nvPr/>
        </p:nvSpPr>
        <p:spPr>
          <a:xfrm>
            <a:off x="971600" y="188640"/>
            <a:ext cx="7920880" cy="432048"/>
          </a:xfrm>
          <a:prstGeom prst="rect">
            <a:avLst/>
          </a:prstGeom>
          <a:noFill/>
          <a:ln/>
        </p:spPr>
        <p:style>
          <a:lnRef idx="0">
            <a:schemeClr val="accent5"/>
          </a:lnRef>
          <a:fillRef idx="3">
            <a:schemeClr val="accent5"/>
          </a:fillRef>
          <a:effectRef idx="3">
            <a:schemeClr val="accent5"/>
          </a:effectRef>
          <a:fontRef idx="minor">
            <a:schemeClr val="lt1"/>
          </a:fontRef>
        </p:style>
        <p:txBody>
          <a:bodyPr/>
          <a:lstStyle/>
          <a:p>
            <a:pPr algn="ctr">
              <a:defRPr/>
            </a:pPr>
            <a:r>
              <a:rPr lang="tr-TR" sz="2400" b="1" dirty="0" smtClean="0">
                <a:solidFill>
                  <a:schemeClr val="bg1"/>
                </a:solidFill>
                <a:latin typeface="Cambria" panose="02040503050406030204" pitchFamily="18" charset="0"/>
              </a:rPr>
              <a:t>YETKİ BELGESİ VERİLMESİNDE ARANAN ŞARTLAR</a:t>
            </a:r>
            <a:r>
              <a:rPr lang="tr-TR" sz="2000" b="1" dirty="0" smtClean="0">
                <a:solidFill>
                  <a:schemeClr val="bg1"/>
                </a:solidFill>
                <a:latin typeface="Cambria" panose="02040503050406030204" pitchFamily="18" charset="0"/>
              </a:rPr>
              <a:t> Md. 6</a:t>
            </a:r>
            <a:endParaRPr lang="tr-TR" sz="2000" b="1" dirty="0">
              <a:ln w="12700">
                <a:solidFill>
                  <a:srgbClr val="C42F1A"/>
                </a:solidFill>
                <a:prstDash val="solid"/>
              </a:ln>
              <a:solidFill>
                <a:schemeClr val="bg1"/>
              </a:solidFill>
              <a:latin typeface="Cambria" pitchFamily="18" charset="0"/>
            </a:endParaRPr>
          </a:p>
        </p:txBody>
      </p:sp>
      <p:sp>
        <p:nvSpPr>
          <p:cNvPr id="6" name="Slayt Numarası Yer Tutucusu 5"/>
          <p:cNvSpPr>
            <a:spLocks noGrp="1"/>
          </p:cNvSpPr>
          <p:nvPr>
            <p:ph type="sldNum" sz="quarter" idx="12"/>
          </p:nvPr>
        </p:nvSpPr>
        <p:spPr/>
        <p:txBody>
          <a:bodyPr/>
          <a:lstStyle/>
          <a:p>
            <a:fld id="{30642737-41E3-422E-8589-00A133C6C1A6}" type="slidenum">
              <a:rPr lang="en-US" smtClean="0"/>
              <a:pPr/>
              <a:t>9</a:t>
            </a:fld>
            <a:endParaRPr lang="en-US"/>
          </a:p>
        </p:txBody>
      </p:sp>
    </p:spTree>
    <p:extLst>
      <p:ext uri="{BB962C8B-B14F-4D97-AF65-F5344CB8AC3E}">
        <p14:creationId xmlns:p14="http://schemas.microsoft.com/office/powerpoint/2010/main" val="823594380"/>
      </p:ext>
    </p:extLst>
  </p:cSld>
  <p:clrMapOvr>
    <a:masterClrMapping/>
  </p:clrMapOvr>
  <p:timing>
    <p:tnLst>
      <p:par>
        <p:cTn id="1" dur="indefinite" restart="never" nodeType="tmRoot"/>
      </p:par>
    </p:tnLst>
  </p:timing>
</p:sld>
</file>

<file path=ppt/theme/theme1.xml><?xml version="1.0" encoding="utf-8"?>
<a:theme xmlns:a="http://schemas.openxmlformats.org/drawingml/2006/main" name="Ticaret Yeni Standart">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icaret Yeni Standart" id="{98B7FF48-E12C-4010-92C2-8724CF57AE20}" vid="{98C217FF-07FD-4402-97E2-A9B6992E605E}"/>
    </a:ext>
  </a:extLst>
</a:theme>
</file>

<file path=ppt/theme/theme2.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200208E-AD74-4ADD-A089-74B05AE05B73}">
  <ds:schemaRefs>
    <ds:schemaRef ds:uri="http://schemas.microsoft.com/office/2006/metadata/longProperties"/>
  </ds:schemaRefs>
</ds:datastoreItem>
</file>

<file path=customXml/itemProps2.xml><?xml version="1.0" encoding="utf-8"?>
<ds:datastoreItem xmlns:ds="http://schemas.openxmlformats.org/officeDocument/2006/customXml" ds:itemID="{4822F9FF-B3B1-4861-8249-681EAB78FD6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Ticaret Yeni Standart</Template>
  <TotalTime>11022</TotalTime>
  <Words>2633</Words>
  <Application>Microsoft Office PowerPoint</Application>
  <PresentationFormat>Ekran Gösterisi (4:3)</PresentationFormat>
  <Paragraphs>403</Paragraphs>
  <Slides>37</Slides>
  <Notes>36</Notes>
  <HiddenSlides>0</HiddenSlides>
  <MMClips>0</MMClips>
  <ScaleCrop>false</ScaleCrop>
  <HeadingPairs>
    <vt:vector size="6" baseType="variant">
      <vt:variant>
        <vt:lpstr>Kullanılan Yazı Tipleri</vt:lpstr>
      </vt:variant>
      <vt:variant>
        <vt:i4>7</vt:i4>
      </vt:variant>
      <vt:variant>
        <vt:lpstr>Tema</vt:lpstr>
      </vt:variant>
      <vt:variant>
        <vt:i4>3</vt:i4>
      </vt:variant>
      <vt:variant>
        <vt:lpstr>Slayt Başlıkları</vt:lpstr>
      </vt:variant>
      <vt:variant>
        <vt:i4>37</vt:i4>
      </vt:variant>
    </vt:vector>
  </HeadingPairs>
  <TitlesOfParts>
    <vt:vector size="47" baseType="lpstr">
      <vt:lpstr>Arial</vt:lpstr>
      <vt:lpstr>Calibri</vt:lpstr>
      <vt:lpstr>Calibri Light</vt:lpstr>
      <vt:lpstr>Cambria</vt:lpstr>
      <vt:lpstr>Times New Roman</vt:lpstr>
      <vt:lpstr>Trebuchet MS</vt:lpstr>
      <vt:lpstr>Wingdings 3</vt:lpstr>
      <vt:lpstr>Ticaret Yeni Standart</vt:lpstr>
      <vt:lpstr>1_Office Teması</vt:lpstr>
      <vt:lpstr>2_Office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GUMRUK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MEDSYS</dc:creator>
  <cp:lastModifiedBy>İbrahim Soysal</cp:lastModifiedBy>
  <cp:revision>1366</cp:revision>
  <cp:lastPrinted>2018-07-11T11:09:05Z</cp:lastPrinted>
  <dcterms:created xsi:type="dcterms:W3CDTF">2011-07-03T10:34:57Z</dcterms:created>
  <dcterms:modified xsi:type="dcterms:W3CDTF">2019-06-27T11:09:13Z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TC103789559990</vt:lpwstr>
  </property>
</Properties>
</file>